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12669A-B4E5-4039-8081-B8D7B27106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103077B8-5C46-4BA7-A37D-56896739D1AC}">
      <dgm:prSet/>
      <dgm:spPr/>
      <dgm:t>
        <a:bodyPr/>
        <a:lstStyle/>
        <a:p>
          <a:r>
            <a:rPr lang="pt-BR"/>
            <a:t>Deus, nosso Pai, em Jesus, vosso Filho, </a:t>
          </a:r>
          <a:r>
            <a:rPr lang="pt-PT"/>
            <a:t>viestes morar entre nós e nos ensinastes o valor da dignidade humana.</a:t>
          </a:r>
          <a:endParaRPr lang="pt-BR"/>
        </a:p>
      </dgm:t>
    </dgm:pt>
    <dgm:pt modelId="{BBED7733-6BE5-47EC-B306-EC6B76700B53}" type="parTrans" cxnId="{7ED3D5B3-FF67-4540-9394-B20126D0E5E8}">
      <dgm:prSet/>
      <dgm:spPr/>
      <dgm:t>
        <a:bodyPr/>
        <a:lstStyle/>
        <a:p>
          <a:endParaRPr lang="pt-BR"/>
        </a:p>
      </dgm:t>
    </dgm:pt>
    <dgm:pt modelId="{129F3718-C761-4E59-87C1-67BF888514EF}" type="sibTrans" cxnId="{7ED3D5B3-FF67-4540-9394-B20126D0E5E8}">
      <dgm:prSet/>
      <dgm:spPr/>
      <dgm:t>
        <a:bodyPr/>
        <a:lstStyle/>
        <a:p>
          <a:endParaRPr lang="pt-BR"/>
        </a:p>
      </dgm:t>
    </dgm:pt>
    <dgm:pt modelId="{0376BA9B-8CCC-4AAC-B5BC-CFFF6D31DB55}">
      <dgm:prSet/>
      <dgm:spPr/>
      <dgm:t>
        <a:bodyPr/>
        <a:lstStyle/>
        <a:p>
          <a:r>
            <a:rPr lang="pt-BR"/>
            <a:t>Nós vos agradecemos </a:t>
          </a:r>
          <a:r>
            <a:rPr lang="pt-PT"/>
            <a:t>por todas as pessoas e grupos que, sob o impulso do Espírito Santo, se empenham em prol da moradia digna para todos.</a:t>
          </a:r>
          <a:endParaRPr lang="pt-BR"/>
        </a:p>
      </dgm:t>
    </dgm:pt>
    <dgm:pt modelId="{78F35907-C53F-43F7-88BC-838458DEE909}" type="parTrans" cxnId="{63CADDF7-1C0A-4356-9BE4-9CFD95FC069A}">
      <dgm:prSet/>
      <dgm:spPr/>
      <dgm:t>
        <a:bodyPr/>
        <a:lstStyle/>
        <a:p>
          <a:endParaRPr lang="pt-BR"/>
        </a:p>
      </dgm:t>
    </dgm:pt>
    <dgm:pt modelId="{C4A32B17-E594-4466-AD6C-1080640FAC2C}" type="sibTrans" cxnId="{63CADDF7-1C0A-4356-9BE4-9CFD95FC069A}">
      <dgm:prSet/>
      <dgm:spPr/>
      <dgm:t>
        <a:bodyPr/>
        <a:lstStyle/>
        <a:p>
          <a:endParaRPr lang="pt-BR"/>
        </a:p>
      </dgm:t>
    </dgm:pt>
    <dgm:pt modelId="{9AB374CA-000C-472F-906E-283B084CFE7F}">
      <dgm:prSet/>
      <dgm:spPr/>
      <dgm:t>
        <a:bodyPr/>
        <a:lstStyle/>
        <a:p>
          <a:r>
            <a:rPr lang="pt-BR"/>
            <a:t>Nós vos suplicamos: </a:t>
          </a:r>
          <a:r>
            <a:rPr lang="pt-PT"/>
            <a:t>dai-nos a graça da conversão, para ajudarmos a construir uma sociedade mais justa e fraterna, com terra, teto e trabalho para todas as pessoas, a fim de, um dia, habitarmos convosco a casa do Céu.</a:t>
          </a:r>
          <a:endParaRPr lang="pt-BR"/>
        </a:p>
      </dgm:t>
    </dgm:pt>
    <dgm:pt modelId="{1F9F05A5-79EC-4367-8CF4-FA7048A74C80}" type="parTrans" cxnId="{1113B439-7383-4A39-9A1E-2667B09BC8A7}">
      <dgm:prSet/>
      <dgm:spPr/>
      <dgm:t>
        <a:bodyPr/>
        <a:lstStyle/>
        <a:p>
          <a:endParaRPr lang="pt-BR"/>
        </a:p>
      </dgm:t>
    </dgm:pt>
    <dgm:pt modelId="{2BF22A40-BBF7-4776-AD7E-18B1F82A707E}" type="sibTrans" cxnId="{1113B439-7383-4A39-9A1E-2667B09BC8A7}">
      <dgm:prSet/>
      <dgm:spPr/>
      <dgm:t>
        <a:bodyPr/>
        <a:lstStyle/>
        <a:p>
          <a:endParaRPr lang="pt-BR"/>
        </a:p>
      </dgm:t>
    </dgm:pt>
    <dgm:pt modelId="{6ACBA647-F2F9-4726-987B-CFA4F9A7CFC9}">
      <dgm:prSet/>
      <dgm:spPr/>
      <dgm:t>
        <a:bodyPr/>
        <a:lstStyle/>
        <a:p>
          <a:r>
            <a:rPr lang="pt-BR"/>
            <a:t>Amém!</a:t>
          </a:r>
        </a:p>
      </dgm:t>
    </dgm:pt>
    <dgm:pt modelId="{DF7606CC-7A7B-4BBB-AC0D-2EA51A04E16B}" type="parTrans" cxnId="{017BE0E5-1949-42FA-B555-8E07B2EE3990}">
      <dgm:prSet/>
      <dgm:spPr/>
      <dgm:t>
        <a:bodyPr/>
        <a:lstStyle/>
        <a:p>
          <a:endParaRPr lang="pt-BR"/>
        </a:p>
      </dgm:t>
    </dgm:pt>
    <dgm:pt modelId="{4401A8C2-5723-49A9-BFCF-A5F839144C10}" type="sibTrans" cxnId="{017BE0E5-1949-42FA-B555-8E07B2EE3990}">
      <dgm:prSet/>
      <dgm:spPr/>
      <dgm:t>
        <a:bodyPr/>
        <a:lstStyle/>
        <a:p>
          <a:endParaRPr lang="pt-BR"/>
        </a:p>
      </dgm:t>
    </dgm:pt>
    <dgm:pt modelId="{DCA40E68-A50A-40BE-B7AE-1C34594E3409}" type="pres">
      <dgm:prSet presAssocID="{EC12669A-B4E5-4039-8081-B8D7B27106C4}" presName="linear" presStyleCnt="0">
        <dgm:presLayoutVars>
          <dgm:animLvl val="lvl"/>
          <dgm:resizeHandles val="exact"/>
        </dgm:presLayoutVars>
      </dgm:prSet>
      <dgm:spPr/>
    </dgm:pt>
    <dgm:pt modelId="{83690125-3300-4F88-859D-1C6198EA0EB7}" type="pres">
      <dgm:prSet presAssocID="{103077B8-5C46-4BA7-A37D-56896739D1A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6030B15-D7E6-47E8-AE1F-76414935F6EF}" type="pres">
      <dgm:prSet presAssocID="{129F3718-C761-4E59-87C1-67BF888514EF}" presName="spacer" presStyleCnt="0"/>
      <dgm:spPr/>
    </dgm:pt>
    <dgm:pt modelId="{495B91B6-65C0-480E-9AF4-2776DB94D33A}" type="pres">
      <dgm:prSet presAssocID="{0376BA9B-8CCC-4AAC-B5BC-CFFF6D31DB5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2583BEC-9583-46F1-834A-9650B1727D11}" type="pres">
      <dgm:prSet presAssocID="{C4A32B17-E594-4466-AD6C-1080640FAC2C}" presName="spacer" presStyleCnt="0"/>
      <dgm:spPr/>
    </dgm:pt>
    <dgm:pt modelId="{ECF175FB-957A-4F33-833F-CF50AF850D65}" type="pres">
      <dgm:prSet presAssocID="{9AB374CA-000C-472F-906E-283B084CFE7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1042201-A101-42AB-83BD-BED2EF39A7DB}" type="pres">
      <dgm:prSet presAssocID="{2BF22A40-BBF7-4776-AD7E-18B1F82A707E}" presName="spacer" presStyleCnt="0"/>
      <dgm:spPr/>
    </dgm:pt>
    <dgm:pt modelId="{0F315CD7-E9C2-44C4-815A-D8CEE778BFC4}" type="pres">
      <dgm:prSet presAssocID="{6ACBA647-F2F9-4726-987B-CFA4F9A7CFC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D6BE504-1FAB-4B53-A0B5-36D78D9E6239}" type="presOf" srcId="{6ACBA647-F2F9-4726-987B-CFA4F9A7CFC9}" destId="{0F315CD7-E9C2-44C4-815A-D8CEE778BFC4}" srcOrd="0" destOrd="0" presId="urn:microsoft.com/office/officeart/2005/8/layout/vList2"/>
    <dgm:cxn modelId="{07494816-2793-4F5A-AE46-4B1D5DEB0399}" type="presOf" srcId="{103077B8-5C46-4BA7-A37D-56896739D1AC}" destId="{83690125-3300-4F88-859D-1C6198EA0EB7}" srcOrd="0" destOrd="0" presId="urn:microsoft.com/office/officeart/2005/8/layout/vList2"/>
    <dgm:cxn modelId="{4DC3801D-1286-4490-A7D2-0368F3787A96}" type="presOf" srcId="{9AB374CA-000C-472F-906E-283B084CFE7F}" destId="{ECF175FB-957A-4F33-833F-CF50AF850D65}" srcOrd="0" destOrd="0" presId="urn:microsoft.com/office/officeart/2005/8/layout/vList2"/>
    <dgm:cxn modelId="{46B12737-AFD2-429F-B66D-CCE8BC847D4C}" type="presOf" srcId="{0376BA9B-8CCC-4AAC-B5BC-CFFF6D31DB55}" destId="{495B91B6-65C0-480E-9AF4-2776DB94D33A}" srcOrd="0" destOrd="0" presId="urn:microsoft.com/office/officeart/2005/8/layout/vList2"/>
    <dgm:cxn modelId="{1113B439-7383-4A39-9A1E-2667B09BC8A7}" srcId="{EC12669A-B4E5-4039-8081-B8D7B27106C4}" destId="{9AB374CA-000C-472F-906E-283B084CFE7F}" srcOrd="2" destOrd="0" parTransId="{1F9F05A5-79EC-4367-8CF4-FA7048A74C80}" sibTransId="{2BF22A40-BBF7-4776-AD7E-18B1F82A707E}"/>
    <dgm:cxn modelId="{9BF5CD8F-92F4-427D-8C59-D4CAE8DE1D98}" type="presOf" srcId="{EC12669A-B4E5-4039-8081-B8D7B27106C4}" destId="{DCA40E68-A50A-40BE-B7AE-1C34594E3409}" srcOrd="0" destOrd="0" presId="urn:microsoft.com/office/officeart/2005/8/layout/vList2"/>
    <dgm:cxn modelId="{7ED3D5B3-FF67-4540-9394-B20126D0E5E8}" srcId="{EC12669A-B4E5-4039-8081-B8D7B27106C4}" destId="{103077B8-5C46-4BA7-A37D-56896739D1AC}" srcOrd="0" destOrd="0" parTransId="{BBED7733-6BE5-47EC-B306-EC6B76700B53}" sibTransId="{129F3718-C761-4E59-87C1-67BF888514EF}"/>
    <dgm:cxn modelId="{017BE0E5-1949-42FA-B555-8E07B2EE3990}" srcId="{EC12669A-B4E5-4039-8081-B8D7B27106C4}" destId="{6ACBA647-F2F9-4726-987B-CFA4F9A7CFC9}" srcOrd="3" destOrd="0" parTransId="{DF7606CC-7A7B-4BBB-AC0D-2EA51A04E16B}" sibTransId="{4401A8C2-5723-49A9-BFCF-A5F839144C10}"/>
    <dgm:cxn modelId="{63CADDF7-1C0A-4356-9BE4-9CFD95FC069A}" srcId="{EC12669A-B4E5-4039-8081-B8D7B27106C4}" destId="{0376BA9B-8CCC-4AAC-B5BC-CFFF6D31DB55}" srcOrd="1" destOrd="0" parTransId="{78F35907-C53F-43F7-88BC-838458DEE909}" sibTransId="{C4A32B17-E594-4466-AD6C-1080640FAC2C}"/>
    <dgm:cxn modelId="{8E3821F5-3A7A-4FA6-BA58-D65347248EA0}" type="presParOf" srcId="{DCA40E68-A50A-40BE-B7AE-1C34594E3409}" destId="{83690125-3300-4F88-859D-1C6198EA0EB7}" srcOrd="0" destOrd="0" presId="urn:microsoft.com/office/officeart/2005/8/layout/vList2"/>
    <dgm:cxn modelId="{CECA466A-4B10-4DF4-83F5-6289C59F1BA1}" type="presParOf" srcId="{DCA40E68-A50A-40BE-B7AE-1C34594E3409}" destId="{C6030B15-D7E6-47E8-AE1F-76414935F6EF}" srcOrd="1" destOrd="0" presId="urn:microsoft.com/office/officeart/2005/8/layout/vList2"/>
    <dgm:cxn modelId="{1B386A45-F17C-4E58-8E12-079F5D194F7E}" type="presParOf" srcId="{DCA40E68-A50A-40BE-B7AE-1C34594E3409}" destId="{495B91B6-65C0-480E-9AF4-2776DB94D33A}" srcOrd="2" destOrd="0" presId="urn:microsoft.com/office/officeart/2005/8/layout/vList2"/>
    <dgm:cxn modelId="{2038C6D1-CDF0-4C48-B182-B0338561108C}" type="presParOf" srcId="{DCA40E68-A50A-40BE-B7AE-1C34594E3409}" destId="{42583BEC-9583-46F1-834A-9650B1727D11}" srcOrd="3" destOrd="0" presId="urn:microsoft.com/office/officeart/2005/8/layout/vList2"/>
    <dgm:cxn modelId="{491139A2-4548-4511-A9BF-769239092A06}" type="presParOf" srcId="{DCA40E68-A50A-40BE-B7AE-1C34594E3409}" destId="{ECF175FB-957A-4F33-833F-CF50AF850D65}" srcOrd="4" destOrd="0" presId="urn:microsoft.com/office/officeart/2005/8/layout/vList2"/>
    <dgm:cxn modelId="{61EE8E92-05E1-4F8D-8A98-D5BBCF430E30}" type="presParOf" srcId="{DCA40E68-A50A-40BE-B7AE-1C34594E3409}" destId="{B1042201-A101-42AB-83BD-BED2EF39A7DB}" srcOrd="5" destOrd="0" presId="urn:microsoft.com/office/officeart/2005/8/layout/vList2"/>
    <dgm:cxn modelId="{B3E0B021-1D49-4927-8E4B-F90A223E7B0D}" type="presParOf" srcId="{DCA40E68-A50A-40BE-B7AE-1C34594E3409}" destId="{0F315CD7-E9C2-44C4-815A-D8CEE778BFC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992733-D5A6-4743-8E6D-3DA05AB310A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AA0C8A2-B39E-4769-950A-22EEB973C34C}">
      <dgm:prSet/>
      <dgm:spPr/>
      <dgm:t>
        <a:bodyPr/>
        <a:lstStyle/>
        <a:p>
          <a:r>
            <a:rPr lang="pt-PT" dirty="0"/>
            <a:t>A luz verdadeira, aquela que ilumina todo homem, estava chegando ao mundo. A Palavra estava no mundo, o mundo foi feito por meio dela.</a:t>
          </a:r>
          <a:endParaRPr lang="pt-BR" dirty="0"/>
        </a:p>
      </dgm:t>
    </dgm:pt>
    <dgm:pt modelId="{D461A776-E80B-4AF4-91EC-2719694233B4}" type="parTrans" cxnId="{BDFAF21C-8E6B-49CA-8272-55D2CA347C5A}">
      <dgm:prSet/>
      <dgm:spPr/>
      <dgm:t>
        <a:bodyPr/>
        <a:lstStyle/>
        <a:p>
          <a:endParaRPr lang="pt-BR"/>
        </a:p>
      </dgm:t>
    </dgm:pt>
    <dgm:pt modelId="{C75E4B22-F41B-4602-A5F5-359E2C50C032}" type="sibTrans" cxnId="{BDFAF21C-8E6B-49CA-8272-55D2CA347C5A}">
      <dgm:prSet/>
      <dgm:spPr/>
      <dgm:t>
        <a:bodyPr/>
        <a:lstStyle/>
        <a:p>
          <a:endParaRPr lang="pt-BR"/>
        </a:p>
      </dgm:t>
    </dgm:pt>
    <dgm:pt modelId="{C153D1BD-59D9-4985-BDCA-D168ADBFE38E}" type="pres">
      <dgm:prSet presAssocID="{DD992733-D5A6-4743-8E6D-3DA05AB310A6}" presName="linearFlow" presStyleCnt="0">
        <dgm:presLayoutVars>
          <dgm:dir/>
          <dgm:resizeHandles val="exact"/>
        </dgm:presLayoutVars>
      </dgm:prSet>
      <dgm:spPr/>
    </dgm:pt>
    <dgm:pt modelId="{F7D4BBDD-CFA3-4701-A8F4-FF6BFB5104FA}" type="pres">
      <dgm:prSet presAssocID="{2AA0C8A2-B39E-4769-950A-22EEB973C34C}" presName="composite" presStyleCnt="0"/>
      <dgm:spPr/>
    </dgm:pt>
    <dgm:pt modelId="{54302304-6B4A-4079-8636-32C20F6B38DD}" type="pres">
      <dgm:prSet presAssocID="{2AA0C8A2-B39E-4769-950A-22EEB973C34C}" presName="imgShp" presStyleLbl="fgImgPlace1" presStyleIdx="0" presStyleCnt="1" custLinFactNeighborX="-1752" custLinFactNeighborY="8014"/>
      <dgm:spPr>
        <a:blipFill>
          <a:blip xmlns:r="http://schemas.openxmlformats.org/officeDocument/2006/relationships" r:embed="rId1"/>
          <a:srcRect/>
          <a:stretch>
            <a:fillRect t="-24000" b="-24000"/>
          </a:stretch>
        </a:blipFill>
      </dgm:spPr>
    </dgm:pt>
    <dgm:pt modelId="{BEEE656C-258D-467C-9EB6-279D925523EC}" type="pres">
      <dgm:prSet presAssocID="{2AA0C8A2-B39E-4769-950A-22EEB973C34C}" presName="txShp" presStyleLbl="node1" presStyleIdx="0" presStyleCnt="1" custLinFactNeighborX="10703" custLinFactNeighborY="1168">
        <dgm:presLayoutVars>
          <dgm:bulletEnabled val="1"/>
        </dgm:presLayoutVars>
      </dgm:prSet>
      <dgm:spPr/>
    </dgm:pt>
  </dgm:ptLst>
  <dgm:cxnLst>
    <dgm:cxn modelId="{BDFAF21C-8E6B-49CA-8272-55D2CA347C5A}" srcId="{DD992733-D5A6-4743-8E6D-3DA05AB310A6}" destId="{2AA0C8A2-B39E-4769-950A-22EEB973C34C}" srcOrd="0" destOrd="0" parTransId="{D461A776-E80B-4AF4-91EC-2719694233B4}" sibTransId="{C75E4B22-F41B-4602-A5F5-359E2C50C032}"/>
    <dgm:cxn modelId="{9B1B2FA4-7CFC-4DBC-926A-F627C32727AF}" type="presOf" srcId="{DD992733-D5A6-4743-8E6D-3DA05AB310A6}" destId="{C153D1BD-59D9-4985-BDCA-D168ADBFE38E}" srcOrd="0" destOrd="0" presId="urn:microsoft.com/office/officeart/2005/8/layout/vList3"/>
    <dgm:cxn modelId="{843383E0-C0FD-42A9-A6C0-AF2FBB9AF52B}" type="presOf" srcId="{2AA0C8A2-B39E-4769-950A-22EEB973C34C}" destId="{BEEE656C-258D-467C-9EB6-279D925523EC}" srcOrd="0" destOrd="0" presId="urn:microsoft.com/office/officeart/2005/8/layout/vList3"/>
    <dgm:cxn modelId="{8E1E5442-3453-4912-B11F-A16E540812DD}" type="presParOf" srcId="{C153D1BD-59D9-4985-BDCA-D168ADBFE38E}" destId="{F7D4BBDD-CFA3-4701-A8F4-FF6BFB5104FA}" srcOrd="0" destOrd="0" presId="urn:microsoft.com/office/officeart/2005/8/layout/vList3"/>
    <dgm:cxn modelId="{2453FBF6-DE14-4601-BB6C-52F5FA87BED1}" type="presParOf" srcId="{F7D4BBDD-CFA3-4701-A8F4-FF6BFB5104FA}" destId="{54302304-6B4A-4079-8636-32C20F6B38DD}" srcOrd="0" destOrd="0" presId="urn:microsoft.com/office/officeart/2005/8/layout/vList3"/>
    <dgm:cxn modelId="{A50626BC-0766-4BE3-9F6E-186646FF38C5}" type="presParOf" srcId="{F7D4BBDD-CFA3-4701-A8F4-FF6BFB5104FA}" destId="{BEEE656C-258D-467C-9EB6-279D925523E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90125-3300-4F88-859D-1C6198EA0EB7}">
      <dsp:nvSpPr>
        <dsp:cNvPr id="0" name=""/>
        <dsp:cNvSpPr/>
      </dsp:nvSpPr>
      <dsp:spPr>
        <a:xfrm>
          <a:off x="0" y="161080"/>
          <a:ext cx="5641258" cy="1146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Deus, nosso Pai, em Jesus, vosso Filho, </a:t>
          </a:r>
          <a:r>
            <a:rPr lang="pt-PT" sz="1600" kern="1200"/>
            <a:t>viestes morar entre nós e nos ensinastes o valor da dignidade humana.</a:t>
          </a:r>
          <a:endParaRPr lang="pt-BR" sz="1600" kern="1200"/>
        </a:p>
      </dsp:txBody>
      <dsp:txXfrm>
        <a:off x="55981" y="217061"/>
        <a:ext cx="5529296" cy="1034820"/>
      </dsp:txXfrm>
    </dsp:sp>
    <dsp:sp modelId="{495B91B6-65C0-480E-9AF4-2776DB94D33A}">
      <dsp:nvSpPr>
        <dsp:cNvPr id="0" name=""/>
        <dsp:cNvSpPr/>
      </dsp:nvSpPr>
      <dsp:spPr>
        <a:xfrm>
          <a:off x="0" y="1353943"/>
          <a:ext cx="5641258" cy="1146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Nós vos agradecemos </a:t>
          </a:r>
          <a:r>
            <a:rPr lang="pt-PT" sz="1600" kern="1200"/>
            <a:t>por todas as pessoas e grupos que, sob o impulso do Espírito Santo, se empenham em prol da moradia digna para todos.</a:t>
          </a:r>
          <a:endParaRPr lang="pt-BR" sz="1600" kern="1200"/>
        </a:p>
      </dsp:txBody>
      <dsp:txXfrm>
        <a:off x="55981" y="1409924"/>
        <a:ext cx="5529296" cy="1034820"/>
      </dsp:txXfrm>
    </dsp:sp>
    <dsp:sp modelId="{ECF175FB-957A-4F33-833F-CF50AF850D65}">
      <dsp:nvSpPr>
        <dsp:cNvPr id="0" name=""/>
        <dsp:cNvSpPr/>
      </dsp:nvSpPr>
      <dsp:spPr>
        <a:xfrm>
          <a:off x="0" y="2546806"/>
          <a:ext cx="5641258" cy="1146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Nós vos suplicamos: </a:t>
          </a:r>
          <a:r>
            <a:rPr lang="pt-PT" sz="1600" kern="1200"/>
            <a:t>dai-nos a graça da conversão, para ajudarmos a construir uma sociedade mais justa e fraterna, com terra, teto e trabalho para todas as pessoas, a fim de, um dia, habitarmos convosco a casa do Céu.</a:t>
          </a:r>
          <a:endParaRPr lang="pt-BR" sz="1600" kern="1200"/>
        </a:p>
      </dsp:txBody>
      <dsp:txXfrm>
        <a:off x="55981" y="2602787"/>
        <a:ext cx="5529296" cy="1034820"/>
      </dsp:txXfrm>
    </dsp:sp>
    <dsp:sp modelId="{0F315CD7-E9C2-44C4-815A-D8CEE778BFC4}">
      <dsp:nvSpPr>
        <dsp:cNvPr id="0" name=""/>
        <dsp:cNvSpPr/>
      </dsp:nvSpPr>
      <dsp:spPr>
        <a:xfrm>
          <a:off x="0" y="3739669"/>
          <a:ext cx="5641258" cy="1146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Amém!</a:t>
          </a:r>
        </a:p>
      </dsp:txBody>
      <dsp:txXfrm>
        <a:off x="55981" y="3795650"/>
        <a:ext cx="5529296" cy="10348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E656C-258D-467C-9EB6-279D925523EC}">
      <dsp:nvSpPr>
        <dsp:cNvPr id="0" name=""/>
        <dsp:cNvSpPr/>
      </dsp:nvSpPr>
      <dsp:spPr>
        <a:xfrm rot="10800000">
          <a:off x="1813334" y="358170"/>
          <a:ext cx="3739993" cy="188405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0817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A luz verdadeira, aquela que ilumina todo homem, estava chegando ao mundo. A Palavra estava no mundo, o mundo foi feito por meio dela.</a:t>
          </a:r>
          <a:endParaRPr lang="pt-BR" sz="1700" kern="1200" dirty="0"/>
        </a:p>
      </dsp:txBody>
      <dsp:txXfrm rot="10800000">
        <a:off x="2284348" y="358170"/>
        <a:ext cx="3268979" cy="1884057"/>
      </dsp:txXfrm>
    </dsp:sp>
    <dsp:sp modelId="{54302304-6B4A-4079-8636-32C20F6B38DD}">
      <dsp:nvSpPr>
        <dsp:cNvPr id="0" name=""/>
        <dsp:cNvSpPr/>
      </dsp:nvSpPr>
      <dsp:spPr>
        <a:xfrm>
          <a:off x="438005" y="487153"/>
          <a:ext cx="1884057" cy="1884057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24000" b="-2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AEAB4B-2183-521C-D82B-2E313DF06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7092BD-186D-0E7C-B2AA-3E4B67E75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BF0837-C99F-B90E-6FA2-17DFBF8F4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DC0C0-0B6A-4249-9050-0CCEA161B6D9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33F5C9-B4D3-50E4-0CE9-9B3817A4E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E056B5-9801-3413-7246-553906EF1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E1D6-A64C-4C7B-99DA-5B1530AFBB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9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C432E8-5006-4C28-4CF0-DBAB33B37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F66312E-AD3B-63ED-AE86-F9B67202A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19FB8C-B25D-E53D-605B-102B8FD14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DC0C0-0B6A-4249-9050-0CCEA161B6D9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BC4EA0-DC92-0A27-EE52-251BC101E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064A8E-B605-633C-3BB8-C411AA436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E1D6-A64C-4C7B-99DA-5B1530AFBB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28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FE253C4-6923-AB1F-219D-2FEE3DA999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8E67BCB-DDD9-2445-5631-161724C27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10B331-A95D-CB99-D879-9D338F783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DC0C0-0B6A-4249-9050-0CCEA161B6D9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C7D04F-B02C-3C7B-842D-ECC7F0E3B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66914C-F470-9128-44DD-649226809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E1D6-A64C-4C7B-99DA-5B1530AFBB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916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7FBF3B-3348-5BB9-5A32-692BCC8F8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DC2AA3-5992-F3D6-B8A0-621DBA5DA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299633-E936-77E2-367B-A2D8B7371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DC0C0-0B6A-4249-9050-0CCEA161B6D9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AB0EC7-AC98-E435-82E1-BD92F83A8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785B4D-1E64-9059-2ABF-9638417F9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E1D6-A64C-4C7B-99DA-5B1530AFBB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79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4BBA64-91A7-6263-2BEC-466F08B19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20F839-4069-8440-41F5-8AEA37E15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37601C-8B12-52FB-19D8-FF6393CAE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DC0C0-0B6A-4249-9050-0CCEA161B6D9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7BCA4B-1226-B967-1CA3-CAA6A9092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5AB09F-3D7A-2D1C-C675-C8FE7FAF2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E1D6-A64C-4C7B-99DA-5B1530AFBB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670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ED0A66-D828-5C8C-16A7-51E7028F1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81E95C-51FC-A7FC-9008-D9A15B360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4D436AD-E294-033F-5625-5501C49C1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3C1EEFD-1326-0F84-9436-DC548C43A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DC0C0-0B6A-4249-9050-0CCEA161B6D9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9D3EBE-89F7-004C-B4A1-F9A850E30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B9872FF-32BF-0485-4474-9EC11E803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E1D6-A64C-4C7B-99DA-5B1530AFBB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3493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70851B-E84C-7CC8-7F58-4591154F1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C2B078-6AEA-BAE7-C6CD-0AD03911A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A72E72B-DB70-91F8-6F01-DB046BD4E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904C93B-33B6-F1A9-9A1C-73DF3BB8B6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057D27F-F7B7-5675-02E1-6483F08B5C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18FF293-5450-302C-913D-963F6CD7D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DC0C0-0B6A-4249-9050-0CCEA161B6D9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12CBA66-B1B4-EDD0-E5DC-075E6E78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7E8601F-BF7C-23A8-CA16-3F18B0269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E1D6-A64C-4C7B-99DA-5B1530AFBB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5734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2727B-7A17-8A77-B971-57B441087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78C8F08-7D16-EAAD-BBB1-F89001BAD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DC0C0-0B6A-4249-9050-0CCEA161B6D9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5AF8C0A-1484-7261-BD7A-C729C147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4BF1131-A0A0-03D7-927D-B6907C84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E1D6-A64C-4C7B-99DA-5B1530AFBB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218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154B517-D0A8-40FB-1F5C-9129243F6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DC0C0-0B6A-4249-9050-0CCEA161B6D9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BA2C71E-303B-7A14-1E4D-767A5F2BD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77AE580-88E1-ABBB-1ED0-495607623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E1D6-A64C-4C7B-99DA-5B1530AFBB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63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0DEB5E-D53E-D994-898B-9F1081E60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E14945-25D9-46FA-FBB0-7F5148AB6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E9B4DE5-E450-3433-38B9-2C6C4BC44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D4C5EBB-EAFC-1748-3BDB-9765A8A3E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DC0C0-0B6A-4249-9050-0CCEA161B6D9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4E9E307-8DD6-31C4-6EE4-E97AFB11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E19FFCF-C01C-AA37-92AB-38C815D2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E1D6-A64C-4C7B-99DA-5B1530AFBB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0907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E206A-940D-A46E-7441-8CC256357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4BBC124-153F-7961-E0D4-85D2070CED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37113F2-F39E-0AA0-3EA3-F4CAF3DED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607A0A-E05D-EC34-BC38-F1C7E9005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DC0C0-0B6A-4249-9050-0CCEA161B6D9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D6296E7-9FF9-7FB8-7258-181789BA4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D4758DA-A690-CBC2-3BAD-179BCFDC6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E1D6-A64C-4C7B-99DA-5B1530AFBB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75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DE9A688-2148-C50D-E01B-35E204D4E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2B2C613-1873-624E-5391-6AC5AEFB7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1651AD-A251-3851-3C75-F3CE24A019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DC0C0-0B6A-4249-9050-0CCEA161B6D9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FF706E-63A2-963F-BA32-CDC7DC46F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56E9C5-0B89-C811-9D47-C92B4FAFF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FFE1D6-A64C-4C7B-99DA-5B1530AFBB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5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53EC0F-8AEE-FA01-9239-908C8AA999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CONSELHO DE PASTORAL DA REGIÃO EPISCOPAL SÃO PEDRO E SÃO PAULO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CBF4C6-11A2-1B34-EFE6-1F5205166D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1" dirty="0"/>
              <a:t>CF 2026 </a:t>
            </a:r>
            <a:br>
              <a:rPr lang="pt-BR" b="1" dirty="0"/>
            </a:br>
            <a:r>
              <a:rPr lang="pt-BR" b="1" dirty="0"/>
              <a:t>Fraternidade e Moradia</a:t>
            </a:r>
            <a:br>
              <a:rPr lang="pt-BR" dirty="0"/>
            </a:br>
            <a:r>
              <a:rPr lang="pt-BR" b="1" dirty="0"/>
              <a:t>“Ele veio morar entre nós” (</a:t>
            </a:r>
            <a:r>
              <a:rPr lang="pt-BR" b="1" dirty="0" err="1"/>
              <a:t>Jo</a:t>
            </a:r>
            <a:r>
              <a:rPr lang="pt-BR" b="1" dirty="0"/>
              <a:t> 1,14)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8048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46628DD-938F-DF8A-ACE7-995D887FE0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1" r="2" b="8142"/>
          <a:stretch>
            <a:fillRect/>
          </a:stretch>
        </p:blipFill>
        <p:spPr>
          <a:xfrm>
            <a:off x="7968222" y="10"/>
            <a:ext cx="4223778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4BF0740-5514-D1BD-F036-5C24C0908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378542"/>
            <a:ext cx="6831188" cy="1032389"/>
          </a:xfrm>
        </p:spPr>
        <p:txBody>
          <a:bodyPr>
            <a:normAutofit/>
          </a:bodyPr>
          <a:lstStyle/>
          <a:p>
            <a:r>
              <a:rPr lang="pt-BR" b="1" dirty="0"/>
              <a:t>3️⃣ ILUMINAR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71F78B-247D-3887-0E9B-8146980EE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774" y="1789472"/>
            <a:ext cx="7427447" cy="468998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b="1" dirty="0"/>
              <a:t>Ele veio morar entre nós</a:t>
            </a:r>
            <a:endParaRPr lang="pt-BR" dirty="0"/>
          </a:p>
          <a:p>
            <a:r>
              <a:rPr lang="pt-BR" dirty="0"/>
              <a:t>O centro da iluminação é a Encarnação.</a:t>
            </a:r>
          </a:p>
          <a:p>
            <a:r>
              <a:rPr lang="pt-BR" dirty="0"/>
              <a:t>“O lema bíblico ‘Ele veio morar entre nós’ (</a:t>
            </a:r>
            <a:r>
              <a:rPr lang="pt-BR" dirty="0" err="1"/>
              <a:t>Jo</a:t>
            </a:r>
            <a:r>
              <a:rPr lang="pt-BR" dirty="0"/>
              <a:t> 1,14) está ao centro, como uma proclamação da Encarnação de Deus, que escolheu habitar as periferias humanas.” </a:t>
            </a:r>
          </a:p>
          <a:p>
            <a:r>
              <a:rPr lang="pt-BR" dirty="0"/>
              <a:t>Cristo não ficou distante. Ele assumiu morada.</a:t>
            </a:r>
          </a:p>
          <a:p>
            <a:pPr marL="0" indent="0">
              <a:buNone/>
            </a:pPr>
            <a:r>
              <a:rPr lang="pt-BR" b="1" dirty="0"/>
              <a:t>A partir do Documento de Aparecida, o Texto-Base recorda:</a:t>
            </a:r>
          </a:p>
          <a:p>
            <a:r>
              <a:rPr lang="pt-BR" dirty="0"/>
              <a:t>“No coração de Deus, ocupam lugar preferencial os pobres (…) também no coração da Igreja.”</a:t>
            </a:r>
          </a:p>
        </p:txBody>
      </p:sp>
    </p:spTree>
    <p:extLst>
      <p:ext uri="{BB962C8B-B14F-4D97-AF65-F5344CB8AC3E}">
        <p14:creationId xmlns:p14="http://schemas.microsoft.com/office/powerpoint/2010/main" val="3948380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35D6F7-AAAC-6427-C08B-0EA949681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ILUMINAR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2789C3-4946-FFAF-344F-E2761574F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b="1" dirty="0"/>
              <a:t>Significa:</a:t>
            </a:r>
            <a:endParaRPr lang="pt-BR" dirty="0"/>
          </a:p>
          <a:p>
            <a:pPr lvl="0"/>
            <a:r>
              <a:rPr lang="pt-BR" dirty="0"/>
              <a:t>reconhecer Cristo no sem-teto</a:t>
            </a:r>
          </a:p>
          <a:p>
            <a:pPr lvl="0"/>
            <a:r>
              <a:rPr lang="pt-BR" dirty="0"/>
              <a:t>compreender a moradia como questão de dignidade</a:t>
            </a:r>
          </a:p>
          <a:p>
            <a:pPr lvl="0"/>
            <a:r>
              <a:rPr lang="pt-BR" dirty="0"/>
              <a:t>superar a lógica da moradia como mercadoria</a:t>
            </a:r>
          </a:p>
          <a:p>
            <a:pPr marL="0" indent="0">
              <a:buNone/>
            </a:pPr>
            <a:r>
              <a:rPr lang="pt-BR" b="1" dirty="0"/>
              <a:t>A fé não pode ficar restrita ao altar:</a:t>
            </a:r>
          </a:p>
          <a:p>
            <a:r>
              <a:rPr lang="pt-BR" dirty="0"/>
              <a:t>“Nossa fé não se finda no altar: partilhar brota em nós comunhão.” (Hino)</a:t>
            </a:r>
          </a:p>
          <a:p>
            <a:r>
              <a:rPr lang="pt-BR" dirty="0"/>
              <a:t>A Igreja é chamada a ser: “pobre com os pobres”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5360AA7-C150-3AF2-83BE-A4CA573E57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29579"/>
              </p:ext>
            </p:extLst>
          </p:nvPr>
        </p:nvGraphicFramePr>
        <p:xfrm>
          <a:off x="6469626" y="117987"/>
          <a:ext cx="5624051" cy="2556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107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783899-B764-FF46-D108-8C8ABBC4C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t-BR" sz="5400" b="1"/>
              <a:t>4️⃣ AGIR</a:t>
            </a:r>
            <a:endParaRPr lang="pt-BR" sz="5400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BA5F57-6234-33FF-63F1-645D474F6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BR" sz="2200" b="1"/>
              <a:t>Construirão casas e nelas habitarão</a:t>
            </a:r>
            <a:endParaRPr lang="pt-BR" sz="2200"/>
          </a:p>
          <a:p>
            <a:r>
              <a:rPr lang="pt-BR" sz="2200"/>
              <a:t>O método culmina na ação concreta.</a:t>
            </a:r>
          </a:p>
          <a:p>
            <a:r>
              <a:rPr lang="pt-BR" sz="2200"/>
              <a:t>O Texto-Base afirma que a CF é:</a:t>
            </a:r>
          </a:p>
          <a:p>
            <a:pPr marL="457200" lvl="1" indent="0">
              <a:buNone/>
            </a:pPr>
            <a:r>
              <a:rPr lang="pt-PT" sz="2200"/>
              <a:t>1) despertar o espírito comunitário e cristão na busca do bem comum; </a:t>
            </a:r>
          </a:p>
          <a:p>
            <a:pPr marL="457200" lvl="1" indent="0">
              <a:buNone/>
            </a:pPr>
            <a:r>
              <a:rPr lang="pt-PT" sz="2200"/>
              <a:t>2) educar para a vida em fraternidade; </a:t>
            </a:r>
          </a:p>
          <a:p>
            <a:pPr marL="457200" lvl="1" indent="0">
              <a:buNone/>
            </a:pPr>
            <a:r>
              <a:rPr lang="pt-PT" sz="2200"/>
              <a:t>3) renovar a consciência da responsabilidade de todos pela ação evangelizadora em vista de uma sociedade justa e solidária.</a:t>
            </a:r>
            <a:endParaRPr lang="pt-BR" sz="220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C752BE8-2064-A70B-3DF6-DDBD0D1B5E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04" r="31080" b="2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42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43899C-6C07-FAE9-E1DF-D7D8A3860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t-BR" sz="5400"/>
              <a:t>AGIR SIGNIFICA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9C29E9-CF23-E5E5-4C62-0FB65D540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BR" sz="2000" b="1"/>
              <a:t>1. Ação Comunitária</a:t>
            </a:r>
            <a:endParaRPr lang="pt-BR" sz="2000"/>
          </a:p>
          <a:p>
            <a:pPr lvl="1"/>
            <a:r>
              <a:rPr lang="pt-BR" sz="2000"/>
              <a:t>Mapear realidades de moradia precária na região</a:t>
            </a:r>
          </a:p>
          <a:p>
            <a:pPr lvl="1"/>
            <a:r>
              <a:rPr lang="pt-BR" sz="2000"/>
              <a:t>Escuta das comunidades periféricas</a:t>
            </a:r>
          </a:p>
          <a:p>
            <a:pPr marL="0" indent="0">
              <a:buNone/>
            </a:pPr>
            <a:r>
              <a:rPr lang="pt-BR" sz="2000" b="1"/>
              <a:t>2. Ação Eclesial</a:t>
            </a:r>
            <a:endParaRPr lang="pt-BR" sz="2000"/>
          </a:p>
          <a:p>
            <a:pPr lvl="1"/>
            <a:r>
              <a:rPr lang="pt-BR" sz="2000"/>
              <a:t>Fortalecer Pastoral da Moradia</a:t>
            </a:r>
          </a:p>
          <a:p>
            <a:pPr lvl="1"/>
            <a:r>
              <a:rPr lang="pt-BR" sz="2000"/>
              <a:t>Parcerias com Cáritas e movimentos populares</a:t>
            </a:r>
          </a:p>
          <a:p>
            <a:pPr lvl="1"/>
            <a:r>
              <a:rPr lang="pt-BR" sz="2000"/>
              <a:t>Formação sobre direito à cidade</a:t>
            </a:r>
          </a:p>
          <a:p>
            <a:pPr marL="0" indent="0">
              <a:buNone/>
            </a:pPr>
            <a:r>
              <a:rPr lang="pt-BR" sz="2000" b="1"/>
              <a:t>3. Ação Sociopolítica</a:t>
            </a:r>
            <a:endParaRPr lang="pt-BR" sz="2000"/>
          </a:p>
          <a:p>
            <a:pPr lvl="1"/>
            <a:r>
              <a:rPr lang="pt-BR" sz="2000"/>
              <a:t>Apoio à regularização fundiária</a:t>
            </a:r>
          </a:p>
          <a:p>
            <a:pPr lvl="1"/>
            <a:r>
              <a:rPr lang="pt-BR" sz="2000"/>
              <a:t>Defesa de políticas públicas</a:t>
            </a:r>
          </a:p>
          <a:p>
            <a:pPr lvl="1"/>
            <a:r>
              <a:rPr lang="pt-BR" sz="2000"/>
              <a:t>Participação nos conselhos municipais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F5D3AD1-38F6-1AE0-B95F-2FBF72EE83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695" r="27190" b="2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37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FA95EF7-0EB2-3287-6BA3-C94C950C3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Autofit/>
          </a:bodyPr>
          <a:lstStyle/>
          <a:p>
            <a:r>
              <a:rPr lang="pt-BR" sz="4000" dirty="0"/>
              <a:t>O objetivo específico nº 6 é claro: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248BCC-AD05-6488-5AE8-3D2DD2703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07208"/>
            <a:ext cx="4354019" cy="3410712"/>
          </a:xfrm>
        </p:spPr>
        <p:txBody>
          <a:bodyPr anchor="t">
            <a:normAutofit/>
          </a:bodyPr>
          <a:lstStyle/>
          <a:p>
            <a:r>
              <a:rPr lang="pt-BR" sz="3200" b="1" dirty="0"/>
              <a:t>“Empenhar-se para efetivar leis e viabilizar políticas públicas de moradia em todas as esferas sociais e políticas.”</a:t>
            </a:r>
          </a:p>
        </p:txBody>
      </p:sp>
      <p:pic>
        <p:nvPicPr>
          <p:cNvPr id="4" name="Imagem 3" descr="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5A821D77-6CC8-C8B7-E252-F45DE74B6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236" y="640080"/>
            <a:ext cx="557784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58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6350D37-D9C0-CDA4-5648-544F30473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t-BR" sz="5400" b="1"/>
              <a:t>5️⃣ CONCLUSÃO</a:t>
            </a:r>
            <a:endParaRPr lang="pt-BR" sz="540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149994D-5041-F176-ABBB-F660481EBD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10" r="-1" b="-1"/>
          <a:stretch>
            <a:fillRect/>
          </a:stretch>
        </p:blipFill>
        <p:spPr>
          <a:xfrm>
            <a:off x="311500" y="3275927"/>
            <a:ext cx="2351313" cy="3582073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E8537F-6058-74AB-7DC3-95623B028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5521" y="2496312"/>
            <a:ext cx="8323351" cy="3694176"/>
          </a:xfrm>
        </p:spPr>
        <p:txBody>
          <a:bodyPr>
            <a:normAutofit/>
          </a:bodyPr>
          <a:lstStyle/>
          <a:p>
            <a:r>
              <a:rPr lang="pt-BR" sz="2400" b="1" dirty="0"/>
              <a:t>Conversão Integral e Missão</a:t>
            </a:r>
            <a:endParaRPr lang="pt-BR" sz="2400" dirty="0"/>
          </a:p>
          <a:p>
            <a:pPr lvl="1"/>
            <a:r>
              <a:rPr lang="pt-BR" b="1" dirty="0"/>
              <a:t>O Texto-Base recorda: </a:t>
            </a:r>
            <a:r>
              <a:rPr lang="pt-BR" dirty="0"/>
              <a:t>“A conversão quaresmal não é apenas pessoal e interior, mas também comunitária e social.”</a:t>
            </a:r>
          </a:p>
          <a:p>
            <a:pPr marL="0" indent="0">
              <a:buNone/>
            </a:pPr>
            <a:r>
              <a:rPr lang="pt-BR" sz="2400" b="1" dirty="0"/>
              <a:t>A CF 2026 é um chamado à:</a:t>
            </a:r>
          </a:p>
          <a:p>
            <a:pPr lvl="1"/>
            <a:r>
              <a:rPr lang="pt-BR" dirty="0"/>
              <a:t>conversão pastoral</a:t>
            </a:r>
          </a:p>
          <a:p>
            <a:pPr lvl="1"/>
            <a:r>
              <a:rPr lang="pt-BR" dirty="0"/>
              <a:t>presença nas periferias</a:t>
            </a:r>
          </a:p>
          <a:p>
            <a:pPr lvl="1"/>
            <a:r>
              <a:rPr lang="pt-BR" dirty="0"/>
              <a:t>compromisso com a dignidade humana</a:t>
            </a:r>
          </a:p>
          <a:p>
            <a:pPr lvl="1"/>
            <a:r>
              <a:rPr lang="pt-BR" dirty="0"/>
              <a:t>Igreja samaritana</a:t>
            </a:r>
          </a:p>
        </p:txBody>
      </p:sp>
    </p:spTree>
    <p:extLst>
      <p:ext uri="{BB962C8B-B14F-4D97-AF65-F5344CB8AC3E}">
        <p14:creationId xmlns:p14="http://schemas.microsoft.com/office/powerpoint/2010/main" val="2324416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AAA952F-FE16-61E8-BE93-0F5B8914D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PT" sz="5400"/>
              <a:t>ORAÇÃO</a:t>
            </a:r>
            <a:endParaRPr lang="pt-BR" sz="540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8A911F-095C-73A6-3FF1-4DF8C5C8B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5121623" cy="3320668"/>
          </a:xfrm>
        </p:spPr>
        <p:txBody>
          <a:bodyPr>
            <a:normAutofit/>
          </a:bodyPr>
          <a:lstStyle/>
          <a:p>
            <a:r>
              <a:rPr lang="pt-BR" sz="2200" dirty="0"/>
              <a:t>Encerrar retomando a oração:</a:t>
            </a:r>
          </a:p>
          <a:p>
            <a:pPr marL="0" indent="0">
              <a:buNone/>
            </a:pPr>
            <a:r>
              <a:rPr lang="pt-BR" sz="3600" i="1" dirty="0">
                <a:highlight>
                  <a:srgbClr val="FFFF00"/>
                </a:highlight>
              </a:rPr>
              <a:t>“Dai-nos a graça da conversão, para ajudarmos a construir uma sociedade mais justa e fraterna…” </a:t>
            </a:r>
          </a:p>
          <a:p>
            <a:endParaRPr lang="pt-BR" sz="2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2491403-C296-F521-A0E0-38B5841383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451" r="-1" b="879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4074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EC95EA-4BB0-25EA-9814-3B80DC44E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pt-BR" sz="3800" b="1"/>
              <a:t>COLETA NACIONAL DA SOLIDARIEDADE</a:t>
            </a:r>
            <a:endParaRPr lang="pt-BR" sz="38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385B86-1BC0-A536-06DE-2F7D671E5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660904"/>
            <a:ext cx="5356909" cy="3547872"/>
          </a:xfrm>
        </p:spPr>
        <p:txBody>
          <a:bodyPr anchor="t">
            <a:normAutofit lnSpcReduction="10000"/>
          </a:bodyPr>
          <a:lstStyle/>
          <a:p>
            <a:r>
              <a:rPr lang="pt-PT" dirty="0"/>
              <a:t>Que se realiza em todas as comunidades católicas do Brasil,em suas basílicas, catedrais, igrejas e capelas, urbanas e rurais, em todas as celebrações do Domingo de Ramos, este ano dia </a:t>
            </a:r>
            <a:r>
              <a:rPr lang="pt-PT" b="1" dirty="0"/>
              <a:t>29 de março, </a:t>
            </a:r>
            <a:r>
              <a:rPr lang="pt-PT" dirty="0"/>
              <a:t>bem como nas celebrações vespertinas </a:t>
            </a:r>
            <a:r>
              <a:rPr lang="pt-PT" b="1" dirty="0"/>
              <a:t>(na tarde do dia 28). (TB 8)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FC45074-1956-54B4-B645-E7455BCECB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326" t="77706" r="26745"/>
          <a:stretch>
            <a:fillRect/>
          </a:stretch>
        </p:blipFill>
        <p:spPr>
          <a:xfrm>
            <a:off x="6099048" y="2550804"/>
            <a:ext cx="5458968" cy="17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29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0CDC8-1218-DDDE-A1CB-1FF99E38E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1️⃣ INTRODUÇÃO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E9C6F4-7F40-8170-2256-CD9FD2C2A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b="1" dirty="0"/>
              <a:t>Quaresma e Campanha da Fraternidade</a:t>
            </a:r>
            <a:endParaRPr lang="pt-BR" dirty="0"/>
          </a:p>
          <a:p>
            <a:r>
              <a:rPr lang="pt-BR" dirty="0"/>
              <a:t>A Campanha da Fraternidade nasce e se realiza no contexto da Quaresma. Não é um evento paralelo, mas uma </a:t>
            </a:r>
            <a:r>
              <a:rPr lang="pt-BR" b="1" dirty="0"/>
              <a:t>expressão concreta da conversão quaresmal</a:t>
            </a:r>
            <a:r>
              <a:rPr lang="pt-BR" dirty="0"/>
              <a:t>.</a:t>
            </a:r>
          </a:p>
          <a:p>
            <a:r>
              <a:rPr lang="pt-BR" dirty="0"/>
              <a:t>O Texto-Base recorda:</a:t>
            </a:r>
          </a:p>
          <a:p>
            <a:r>
              <a:rPr lang="pt-BR" dirty="0"/>
              <a:t>“A Quaresma é o tempo de um chamado mais intenso à conversão comunitária da Igreja (…) a penitência do Tempo Quaresmal não deve ser apenas interna e individual, mas também externa e social” (p. 20)</a:t>
            </a:r>
          </a:p>
          <a:p>
            <a:r>
              <a:rPr lang="pt-BR" dirty="0"/>
              <a:t>A conversão, portanto, não é apenas espiritual no sentido intimista. É pessoal, comunitária e social.</a:t>
            </a:r>
          </a:p>
        </p:txBody>
      </p:sp>
    </p:spTree>
    <p:extLst>
      <p:ext uri="{BB962C8B-B14F-4D97-AF65-F5344CB8AC3E}">
        <p14:creationId xmlns:p14="http://schemas.microsoft.com/office/powerpoint/2010/main" val="1596316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140081-D533-FB22-2B04-D74B69D15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D44B3B-F264-EF8B-0A58-59EC078FA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t-BR" sz="5400" b="1"/>
              <a:t>1️⃣ INTRODUÇÃO</a:t>
            </a:r>
            <a:endParaRPr lang="pt-BR" sz="540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215A71F-670B-A609-AF4A-BBA5FB5AE6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672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FBCE46-9961-277A-6D1D-0E00AE2BC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pt-BR" sz="2200" dirty="0"/>
              <a:t>A CF 2026 assume como:</a:t>
            </a:r>
          </a:p>
          <a:p>
            <a:r>
              <a:rPr lang="pt-BR" sz="2200" b="1" dirty="0"/>
              <a:t>Tema:</a:t>
            </a:r>
            <a:r>
              <a:rPr lang="pt-BR" sz="2200" dirty="0"/>
              <a:t> Fraternidade e Moradia</a:t>
            </a:r>
            <a:br>
              <a:rPr lang="pt-BR" sz="2200" dirty="0"/>
            </a:br>
            <a:r>
              <a:rPr lang="pt-BR" sz="2200" b="1" dirty="0"/>
              <a:t>Lema:</a:t>
            </a:r>
            <a:r>
              <a:rPr lang="pt-BR" sz="2200" dirty="0"/>
              <a:t> “Ele veio morar entre nós” (</a:t>
            </a:r>
            <a:r>
              <a:rPr lang="pt-BR" sz="2200" dirty="0" err="1"/>
              <a:t>Jo</a:t>
            </a:r>
            <a:r>
              <a:rPr lang="pt-BR" sz="2200" dirty="0"/>
              <a:t> 1,14)</a:t>
            </a:r>
          </a:p>
          <a:p>
            <a:r>
              <a:rPr lang="pt-BR" sz="2200" dirty="0"/>
              <a:t>A Encarnação é o fundamento teológico da Campanha:</a:t>
            </a:r>
          </a:p>
          <a:p>
            <a:pPr lvl="1"/>
            <a:r>
              <a:rPr lang="pt-BR" sz="2200" dirty="0"/>
              <a:t>“Inspirados pelo mistério da Encarnação, que revela a proximidade amorosa de Deus com a humanidade, voltamos nosso olhar para a realidade dramática da moradia no Brasil.”</a:t>
            </a:r>
          </a:p>
        </p:txBody>
      </p:sp>
    </p:spTree>
    <p:extLst>
      <p:ext uri="{BB962C8B-B14F-4D97-AF65-F5344CB8AC3E}">
        <p14:creationId xmlns:p14="http://schemas.microsoft.com/office/powerpoint/2010/main" val="1284859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C04F7E-0094-5970-E6EE-72245E0DA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289591"/>
          </a:xfrm>
        </p:spPr>
        <p:txBody>
          <a:bodyPr anchor="b">
            <a:normAutofit/>
          </a:bodyPr>
          <a:lstStyle/>
          <a:p>
            <a:r>
              <a:rPr lang="pt-BR" sz="5400" b="1" dirty="0"/>
              <a:t>OBJETIVO GERAL DA CF 2026</a:t>
            </a:r>
            <a:endParaRPr lang="pt-BR" sz="54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E01F51-FB62-888D-E9A2-3F4B3CAE6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fontScale="92500" lnSpcReduction="10000"/>
          </a:bodyPr>
          <a:lstStyle/>
          <a:p>
            <a:r>
              <a:rPr lang="pt-BR" sz="2200" dirty="0"/>
              <a:t>O Texto-Base afirma:</a:t>
            </a:r>
          </a:p>
          <a:p>
            <a:r>
              <a:rPr lang="pt-BR" sz="4000" dirty="0"/>
              <a:t>“Promover, a partir da Boa-Nova do Reino de Deus e em espírito de conversão quaresmal, a moradia digna como prioridade e direito, junto aos demais bens e serviços essenciais a toda a população.” (p. 8)</a:t>
            </a:r>
          </a:p>
          <a:p>
            <a:endParaRPr lang="pt-BR" sz="2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C7AEAD7-0024-7215-5714-71401565F2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67" r="1625" b="-3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19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1DC27BE-8339-C60F-D846-C68C49550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7588046" cy="804914"/>
          </a:xfrm>
        </p:spPr>
        <p:txBody>
          <a:bodyPr>
            <a:normAutofit/>
          </a:bodyPr>
          <a:lstStyle/>
          <a:p>
            <a:r>
              <a:rPr lang="pt-BR" b="1" dirty="0"/>
              <a:t>OBJETIVOS ESPECÍFICOS: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5DB632-6494-49F1-8E8E-17B961F29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12723"/>
            <a:ext cx="6227178" cy="5480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1800" dirty="0"/>
              <a:t>1) Analisara realidade da moradia precária, muitas vezes admitida como normal, a qual culpabiliza os pobres e segrega milhões de pessoas no Brasil.</a:t>
            </a:r>
          </a:p>
          <a:p>
            <a:pPr marL="0" indent="0">
              <a:buNone/>
            </a:pPr>
            <a:r>
              <a:rPr lang="pt-PT" sz="1800" dirty="0"/>
              <a:t>2) Identificar omissões do poder público e da sociedade civil frente à universalização dos direitos à moradia e à cidade, bem como iniciativas pastorais, governamentais e da organização popular que promovam a moradia.</a:t>
            </a:r>
          </a:p>
          <a:p>
            <a:pPr marL="0" indent="0">
              <a:buNone/>
            </a:pPr>
            <a:r>
              <a:rPr lang="pt-PT" sz="1800" dirty="0"/>
              <a:t>3) Conscientizar, a partir da Palavra de Deus e do Ensino Social da Igreja, sobre a necessidade sagrada de teto, terra e </a:t>
            </a:r>
            <a:r>
              <a:rPr lang="pt-BR" sz="1800" dirty="0"/>
              <a:t>trabalho para todos.</a:t>
            </a:r>
          </a:p>
          <a:p>
            <a:pPr marL="0" indent="0">
              <a:buNone/>
            </a:pPr>
            <a:r>
              <a:rPr lang="pt-PT" sz="1800" dirty="0"/>
              <a:t>4) Corrigir a compreensão da moradia como mercadoria, objeto de especulação ou mérito individual.</a:t>
            </a:r>
          </a:p>
          <a:p>
            <a:pPr marL="0" indent="0">
              <a:buNone/>
            </a:pPr>
            <a:r>
              <a:rPr lang="pt-PT" sz="1800" dirty="0"/>
              <a:t>5) Fortalecer a presença eclesial e o compromisso sociotransformador junto aos mais pobres, caminhando com os movimentos e organizações populares que promovem a </a:t>
            </a:r>
            <a:r>
              <a:rPr lang="pt-BR" sz="1800" dirty="0"/>
              <a:t>moradia.</a:t>
            </a:r>
          </a:p>
          <a:p>
            <a:pPr marL="0" indent="0">
              <a:buNone/>
            </a:pPr>
            <a:r>
              <a:rPr lang="pt-PT" sz="1800" dirty="0"/>
              <a:t>6) Empenhar-se para efetivar leis e viabilizar políticas públicas de moradia em todas as esferas sociais e políticas.</a:t>
            </a:r>
            <a:endParaRPr lang="pt-BR" sz="1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0AF5EEF-A7AD-1703-5808-BD79DCF53C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403"/>
          <a:stretch>
            <a:fillRect/>
          </a:stretch>
        </p:blipFill>
        <p:spPr>
          <a:xfrm>
            <a:off x="7065377" y="1757556"/>
            <a:ext cx="5126623" cy="510044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1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803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0E35596-A34B-D51B-0B81-6EF02838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87502" cy="804914"/>
          </a:xfrm>
        </p:spPr>
        <p:txBody>
          <a:bodyPr>
            <a:normAutofit/>
          </a:bodyPr>
          <a:lstStyle/>
          <a:p>
            <a:r>
              <a:rPr lang="pt-BR" b="1" dirty="0"/>
              <a:t>ORAÇÃO DA CF 2026</a:t>
            </a:r>
            <a:endParaRPr lang="pt-BR" dirty="0"/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29C6D713-A8EF-EB55-5476-430E3E2D83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733440"/>
              </p:ext>
            </p:extLst>
          </p:nvPr>
        </p:nvGraphicFramePr>
        <p:xfrm>
          <a:off x="838200" y="1445342"/>
          <a:ext cx="5641258" cy="5047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9779BF3C-2ED7-19AB-0505-CEDF919346C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6019" r="17135" b="2"/>
          <a:stretch>
            <a:fillRect/>
          </a:stretch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228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5ABBA-4D1B-530C-5DF6-4FD1780C3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 b="1">
                <a:solidFill>
                  <a:srgbClr val="FFFFFF"/>
                </a:solidFill>
              </a:rPr>
              <a:t>2️⃣ VER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825D98-3019-001E-9937-D7A396D75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b="1" dirty="0"/>
              <a:t>A Realidade da Moradia no Brasil</a:t>
            </a:r>
            <a:endParaRPr lang="pt-BR" dirty="0"/>
          </a:p>
          <a:p>
            <a:r>
              <a:rPr lang="pt-BR" dirty="0"/>
              <a:t>O Texto-Base nos provoca a não ficarmos indiferentes: “Vamos, no primeiro capítulo do Texto-Base, VER, com o coração e com os olhos da fé, a realidade da moradia precária no Brasil…”</a:t>
            </a:r>
          </a:p>
          <a:p>
            <a:pPr marL="0" indent="0">
              <a:buNone/>
            </a:pPr>
            <a:r>
              <a:rPr lang="pt-BR" b="1" dirty="0"/>
              <a:t>E ainda:</a:t>
            </a:r>
          </a:p>
          <a:p>
            <a:r>
              <a:rPr lang="pt-BR" dirty="0"/>
              <a:t>“A moradia digna, mesmo sendo um direito humano previsto (…) permanece inacessível para grande parte da população brasileira.”</a:t>
            </a:r>
          </a:p>
        </p:txBody>
      </p:sp>
    </p:spTree>
    <p:extLst>
      <p:ext uri="{BB962C8B-B14F-4D97-AF65-F5344CB8AC3E}">
        <p14:creationId xmlns:p14="http://schemas.microsoft.com/office/powerpoint/2010/main" val="800851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E41E07-B8E7-D516-DFAE-39B97A6C8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t-BR" sz="5400" b="1"/>
              <a:t>O TEXTO DENUNCIA: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BB18F2-A8F7-3250-95B7-15E6C554E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lnSpcReduction="10000"/>
          </a:bodyPr>
          <a:lstStyle/>
          <a:p>
            <a:r>
              <a:rPr lang="pt-BR" sz="4000" dirty="0"/>
              <a:t>despejos desumanos</a:t>
            </a:r>
          </a:p>
          <a:p>
            <a:r>
              <a:rPr lang="pt-BR" sz="4000" dirty="0"/>
              <a:t>enchentes e deslizamentos</a:t>
            </a:r>
          </a:p>
          <a:p>
            <a:r>
              <a:rPr lang="pt-BR" sz="4000" dirty="0"/>
              <a:t>especulação imobiliária</a:t>
            </a:r>
          </a:p>
          <a:p>
            <a:r>
              <a:rPr lang="pt-BR" sz="4000" dirty="0"/>
              <a:t>segregação socioespacial</a:t>
            </a:r>
            <a:r>
              <a:rPr lang="pt-BR" sz="2200" dirty="0"/>
              <a:t>.</a:t>
            </a:r>
          </a:p>
          <a:p>
            <a:endParaRPr lang="pt-BR" sz="2200" dirty="0"/>
          </a:p>
          <a:p>
            <a:pPr marL="0" indent="0">
              <a:buNone/>
            </a:pPr>
            <a:r>
              <a:rPr lang="pt-BR" sz="2200" i="1" dirty="0"/>
              <a:t>“A moradia é a porta de entrada para todos os demais direitos, dada a sua centralidade na vida de uma família.”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D751203-E971-1852-B5DB-693B8A441E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272" r="19574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45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68C1793-531E-4124-F362-2BB8CAD6AF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09" r="27747"/>
          <a:stretch>
            <a:fillRect/>
          </a:stretch>
        </p:blipFill>
        <p:spPr>
          <a:xfrm>
            <a:off x="7968222" y="10"/>
            <a:ext cx="4223778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0BEBDCB-9AAA-B69F-BA69-BFD099A6D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31188" cy="1322887"/>
          </a:xfrm>
        </p:spPr>
        <p:txBody>
          <a:bodyPr>
            <a:normAutofit/>
          </a:bodyPr>
          <a:lstStyle/>
          <a:p>
            <a:r>
              <a:rPr lang="pt-BR" b="1" dirty="0"/>
              <a:t>PARA NOSSA REALIDADE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310932-59DF-9AB8-FBE0-1FA19958E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52" y="1671484"/>
            <a:ext cx="7210799" cy="5004619"/>
          </a:xfrm>
        </p:spPr>
        <p:txBody>
          <a:bodyPr>
            <a:normAutofit/>
          </a:bodyPr>
          <a:lstStyle/>
          <a:p>
            <a:r>
              <a:rPr lang="pt-BR" sz="3200" dirty="0"/>
              <a:t>periferias urbanas</a:t>
            </a:r>
          </a:p>
          <a:p>
            <a:r>
              <a:rPr lang="pt-BR" sz="3200" dirty="0"/>
              <a:t>ocupações</a:t>
            </a:r>
          </a:p>
          <a:p>
            <a:r>
              <a:rPr lang="pt-BR" sz="3200" dirty="0"/>
              <a:t>população em situação de rua</a:t>
            </a:r>
          </a:p>
          <a:p>
            <a:r>
              <a:rPr lang="pt-BR" sz="3200" dirty="0"/>
              <a:t>áreas de risco</a:t>
            </a:r>
          </a:p>
          <a:p>
            <a:r>
              <a:rPr lang="pt-BR" sz="3200" dirty="0"/>
              <a:t>crescimento urbano desordenado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>
                <a:highlight>
                  <a:srgbClr val="FFFF00"/>
                </a:highlight>
              </a:rPr>
              <a:t>Pergunta pastoral:</a:t>
            </a:r>
            <a:br>
              <a:rPr lang="pt-BR" sz="2000" dirty="0">
                <a:highlight>
                  <a:srgbClr val="FFFF00"/>
                </a:highlight>
              </a:rPr>
            </a:br>
            <a:r>
              <a:rPr lang="pt-BR" sz="3200" b="1" dirty="0"/>
              <a:t>Como nossas paróquias enxergam essa realidade?</a:t>
            </a:r>
            <a:endParaRPr lang="pt-BR" sz="32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4621254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1101</Words>
  <Application>Microsoft Office PowerPoint</Application>
  <PresentationFormat>Widescreen</PresentationFormat>
  <Paragraphs>98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Tema do Office</vt:lpstr>
      <vt:lpstr>CONSELHO DE PASTORAL DA REGIÃO EPISCOPAL SÃO PEDRO E SÃO PAULO</vt:lpstr>
      <vt:lpstr>1️⃣ INTRODUÇÃO</vt:lpstr>
      <vt:lpstr>1️⃣ INTRODUÇÃO</vt:lpstr>
      <vt:lpstr>OBJETIVO GERAL DA CF 2026</vt:lpstr>
      <vt:lpstr>OBJETIVOS ESPECÍFICOS:</vt:lpstr>
      <vt:lpstr>ORAÇÃO DA CF 2026</vt:lpstr>
      <vt:lpstr>2️⃣ VER</vt:lpstr>
      <vt:lpstr>O TEXTO DENUNCIA:</vt:lpstr>
      <vt:lpstr>PARA NOSSA REALIDADE</vt:lpstr>
      <vt:lpstr>3️⃣ ILUMINAR</vt:lpstr>
      <vt:lpstr>ILUMINAR</vt:lpstr>
      <vt:lpstr>4️⃣ AGIR</vt:lpstr>
      <vt:lpstr>AGIR SIGNIFICA</vt:lpstr>
      <vt:lpstr>O objetivo específico nº 6 é claro:</vt:lpstr>
      <vt:lpstr>5️⃣ CONCLUSÃO</vt:lpstr>
      <vt:lpstr>ORAÇÃO</vt:lpstr>
      <vt:lpstr>COLETA NACIONAL DA SOLIDARIEDADE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João Augusto STASCXAK</dc:creator>
  <cp:lastModifiedBy>João Augusto STASCXAK</cp:lastModifiedBy>
  <cp:revision>1</cp:revision>
  <dcterms:created xsi:type="dcterms:W3CDTF">2026-02-27T14:40:41Z</dcterms:created>
  <dcterms:modified xsi:type="dcterms:W3CDTF">2026-02-27T19:06:16Z</dcterms:modified>
</cp:coreProperties>
</file>