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76" r:id="rId5"/>
    <p:sldId id="269" r:id="rId6"/>
    <p:sldId id="259" r:id="rId7"/>
    <p:sldId id="270" r:id="rId8"/>
    <p:sldId id="260" r:id="rId9"/>
    <p:sldId id="277" r:id="rId10"/>
    <p:sldId id="271" r:id="rId11"/>
    <p:sldId id="261" r:id="rId12"/>
    <p:sldId id="272" r:id="rId13"/>
    <p:sldId id="262" r:id="rId14"/>
    <p:sldId id="273" r:id="rId15"/>
    <p:sldId id="263" r:id="rId16"/>
    <p:sldId id="274" r:id="rId17"/>
    <p:sldId id="264" r:id="rId18"/>
    <p:sldId id="265" r:id="rId19"/>
    <p:sldId id="275" r:id="rId20"/>
    <p:sldId id="266" r:id="rId21"/>
    <p:sldId id="267" r:id="rId22"/>
    <p:sldId id="268" r:id="rId23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97" d="100"/>
          <a:sy n="97" d="100"/>
        </p:scale>
        <p:origin x="216" y="30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AA6376F-2D92-4A95-76FA-3F0200EA9AB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2D4D867C-B188-8504-CE0F-822FC4ACB47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9C23061D-CCB2-DBB3-B0AE-F244E5E5CA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5FA1AA-0C91-440D-8B10-F7902EC21338}" type="datetimeFigureOut">
              <a:rPr lang="pt-BR" smtClean="0"/>
              <a:t>30/03/2026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C7CD168C-C4D7-CBAE-C8D1-7917568F3F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BBF93161-DB37-8BF1-5315-8AE0339491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F6748A-6412-42FC-897F-EFA5BD095E0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020706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806D822-A804-E56B-66DC-87A7319291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ECC64121-E568-B83D-EFAE-0C91C00C416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9DC4F82A-17FF-154C-4456-2F0B4E1813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5FA1AA-0C91-440D-8B10-F7902EC21338}" type="datetimeFigureOut">
              <a:rPr lang="pt-BR" smtClean="0"/>
              <a:t>30/03/2026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8B3EE060-6D50-F4D6-25A7-90BEAD3BB7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E55551AB-340E-A5C5-2806-61C4985A27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F6748A-6412-42FC-897F-EFA5BD095E0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516208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51A7EB9D-FE19-A43F-112D-EFD06425C94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1413831B-B76D-DEDD-9116-6193DD64C20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F874E753-5FFA-28E3-2844-E5B93824A4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5FA1AA-0C91-440D-8B10-F7902EC21338}" type="datetimeFigureOut">
              <a:rPr lang="pt-BR" smtClean="0"/>
              <a:t>30/03/2026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A6A30D20-1AC1-CE8E-875E-DE378FBCF5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DB31F7F8-1775-8483-55E1-0D6ECB1304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F6748A-6412-42FC-897F-EFA5BD095E0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768732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9B46A1D-D01E-1959-744F-5E7A74C9C2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4E219A73-0506-0D7D-AB48-5FAD88A6E98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3A1DAAF3-E5B2-DF10-71B1-38FE1AFE96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5FA1AA-0C91-440D-8B10-F7902EC21338}" type="datetimeFigureOut">
              <a:rPr lang="pt-BR" smtClean="0"/>
              <a:t>30/03/2026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22505B75-30BB-FD59-842B-1F5ED9B737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A8D87C0D-AB2D-035D-8C45-0EDDC85528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F6748A-6412-42FC-897F-EFA5BD095E0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035517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C993E80-9D8E-33E7-6406-4ECFC24453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3F2A4EC7-A324-4C89-B6CC-CE4D5AE1391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449E52B5-9F6A-F5F9-F59D-CB3BA77C66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5FA1AA-0C91-440D-8B10-F7902EC21338}" type="datetimeFigureOut">
              <a:rPr lang="pt-BR" smtClean="0"/>
              <a:t>30/03/2026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66BBA465-1C26-DA56-1019-1887D50FB5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8D37332D-6840-026E-BAC7-35BB548E42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F6748A-6412-42FC-897F-EFA5BD095E0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462128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0DBFA0C-F4A8-B5EF-2BBC-02583FBE87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4A21A8DE-4C34-EB29-5B21-782A10BF0E6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CAA8A4E2-204C-ABA8-E3AA-AA7B1121DA3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6FB06F7E-5902-01A9-0EB3-81844CB8EF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5FA1AA-0C91-440D-8B10-F7902EC21338}" type="datetimeFigureOut">
              <a:rPr lang="pt-BR" smtClean="0"/>
              <a:t>30/03/2026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EDF600A8-956E-FE43-6ADC-04E15AE209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050C4E50-23E0-B5A7-DF7C-07DC967B37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F6748A-6412-42FC-897F-EFA5BD095E0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461831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01CEB86-9585-437A-AC8D-519B7FA4E2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F6A5850B-13BB-FC5A-9FB3-34D7C0FA0DB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6115DBB0-D104-5506-C1AC-2B717468103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236CF9D7-38DC-0D44-770B-24E3D67DC60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B11ABB16-F6C5-FBA1-156A-B9DBF3C6436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380FD587-161F-EDB9-4858-17712856D1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5FA1AA-0C91-440D-8B10-F7902EC21338}" type="datetimeFigureOut">
              <a:rPr lang="pt-BR" smtClean="0"/>
              <a:t>30/03/2026</a:t>
            </a:fld>
            <a:endParaRPr lang="pt-BR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DFABAC8C-F60E-D50A-A170-741C11CF47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id="{5CEBA076-7FC7-C063-4EFD-C639AB6C16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F6748A-6412-42FC-897F-EFA5BD095E0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310569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A87DC3E-F119-CC8A-D9D9-D881B11B5F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94C75308-741A-2959-449D-3848E61C4A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5FA1AA-0C91-440D-8B10-F7902EC21338}" type="datetimeFigureOut">
              <a:rPr lang="pt-BR" smtClean="0"/>
              <a:t>30/03/2026</a:t>
            </a:fld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43C54816-B2EE-44B7-8078-491D6CFC84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3EFA1B91-CD5E-EA63-0A41-1FCD4C8AEA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F6748A-6412-42FC-897F-EFA5BD095E0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896154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E24B855F-50E1-097E-0476-5612C5B65B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5FA1AA-0C91-440D-8B10-F7902EC21338}" type="datetimeFigureOut">
              <a:rPr lang="pt-BR" smtClean="0"/>
              <a:t>30/03/2026</a:t>
            </a:fld>
            <a:endParaRPr lang="pt-BR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88C1367E-1488-A038-648F-432BF8D177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7EC4FE35-8F0A-3201-C994-EF1BF908C5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F6748A-6412-42FC-897F-EFA5BD095E0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411547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B7B2979-33E2-7E78-21F6-A328E374B6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D2833F3E-798C-177B-C0AF-50FFC57D567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E9C0FC08-36AE-EF54-A707-8ADF8ABD1DA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1F5EC6B5-1C5B-D0E2-464D-03B5800D27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5FA1AA-0C91-440D-8B10-F7902EC21338}" type="datetimeFigureOut">
              <a:rPr lang="pt-BR" smtClean="0"/>
              <a:t>30/03/2026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8E0E1371-3728-A394-76E7-48F4BE826D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995D3677-B15A-FD80-7E5D-291F823268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F6748A-6412-42FC-897F-EFA5BD095E0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812438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F044CE9-E8DC-17F5-798E-342B4021E6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A14D1E39-3179-06E8-1621-91C29C8DFD3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A37460EE-3C94-0201-E2F3-3646674C37B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C4BBE435-4838-90B0-5784-E42FC81C79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5FA1AA-0C91-440D-8B10-F7902EC21338}" type="datetimeFigureOut">
              <a:rPr lang="pt-BR" smtClean="0"/>
              <a:t>30/03/2026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80D6C8DA-4FD5-B6E8-48FB-A7964F904B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C5A63E34-8C28-583E-F8FD-875CC299E6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F6748A-6412-42FC-897F-EFA5BD095E0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536058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id="{A2780BB9-DAC9-1C6C-0E00-6FD6D55F7D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9FF33678-516A-03B2-152E-E096A4DB5E2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53EEEA53-F407-6543-BA17-2D2E8BC6054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935FA1AA-0C91-440D-8B10-F7902EC21338}" type="datetimeFigureOut">
              <a:rPr lang="pt-BR" smtClean="0"/>
              <a:t>30/03/2026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A38D892E-2CFA-0687-DF2F-B66B05F4E5D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01A071DD-4C3B-5E2A-2A23-CC7D139086E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A2F6748A-6412-42FC-897F-EFA5BD095E0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71725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6" name="Rectangle 27">
            <a:extLst>
              <a:ext uri="{FF2B5EF4-FFF2-40B4-BE49-F238E27FC236}">
                <a16:creationId xmlns:a16="http://schemas.microsoft.com/office/drawing/2014/main" id="{9B7AD9F6-8CE7-4299-8FC6-328F4DCD3F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152724D2-910F-5E75-2159-8CD23A8AA88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90338" y="640080"/>
            <a:ext cx="3734014" cy="3566160"/>
          </a:xfrm>
        </p:spPr>
        <p:txBody>
          <a:bodyPr anchor="b">
            <a:normAutofit/>
          </a:bodyPr>
          <a:lstStyle/>
          <a:p>
            <a:pPr algn="l"/>
            <a:r>
              <a:rPr lang="pt-PT" sz="5000"/>
              <a:t>ÁREA PASTORAL NOSSA SENHORA DO BRASIL</a:t>
            </a:r>
            <a:endParaRPr lang="pt-BR" sz="5000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D64ABB23-E57A-1397-71DA-B3032D409F2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90339" y="4636008"/>
            <a:ext cx="3734014" cy="1572768"/>
          </a:xfrm>
        </p:spPr>
        <p:txBody>
          <a:bodyPr>
            <a:normAutofit/>
          </a:bodyPr>
          <a:lstStyle/>
          <a:p>
            <a:pPr algn="l"/>
            <a:r>
              <a:rPr lang="pt-BR" sz="1900" b="1"/>
              <a:t>FORMAÇÃO</a:t>
            </a:r>
            <a:endParaRPr lang="pt-BR" sz="1900"/>
          </a:p>
          <a:p>
            <a:pPr algn="l"/>
            <a:r>
              <a:rPr lang="pt-BR" sz="1900" b="1"/>
              <a:t>“Comunidade de Comunidades: Caminho de Conversão Pastoral na Área Nossa Senhora do Brasil”</a:t>
            </a:r>
            <a:endParaRPr lang="pt-BR" sz="1900"/>
          </a:p>
          <a:p>
            <a:pPr algn="l"/>
            <a:endParaRPr lang="pt-BR" sz="1900"/>
          </a:p>
        </p:txBody>
      </p:sp>
      <p:sp>
        <p:nvSpPr>
          <p:cNvPr id="37" name="sketchy line">
            <a:extLst>
              <a:ext uri="{FF2B5EF4-FFF2-40B4-BE49-F238E27FC236}">
                <a16:creationId xmlns:a16="http://schemas.microsoft.com/office/drawing/2014/main" id="{F49775AF-8896-43EE-92C6-83497D6DC5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90338" y="4409267"/>
            <a:ext cx="3474720" cy="18288"/>
          </a:xfrm>
          <a:custGeom>
            <a:avLst/>
            <a:gdLst>
              <a:gd name="csX0" fmla="*/ 0 w 3474720"/>
              <a:gd name="csY0" fmla="*/ 0 h 18288"/>
              <a:gd name="csX1" fmla="*/ 694944 w 3474720"/>
              <a:gd name="csY1" fmla="*/ 0 h 18288"/>
              <a:gd name="csX2" fmla="*/ 1355141 w 3474720"/>
              <a:gd name="csY2" fmla="*/ 0 h 18288"/>
              <a:gd name="csX3" fmla="*/ 2015338 w 3474720"/>
              <a:gd name="csY3" fmla="*/ 0 h 18288"/>
              <a:gd name="csX4" fmla="*/ 2779776 w 3474720"/>
              <a:gd name="csY4" fmla="*/ 0 h 18288"/>
              <a:gd name="csX5" fmla="*/ 3474720 w 3474720"/>
              <a:gd name="csY5" fmla="*/ 0 h 18288"/>
              <a:gd name="csX6" fmla="*/ 3474720 w 3474720"/>
              <a:gd name="csY6" fmla="*/ 18288 h 18288"/>
              <a:gd name="csX7" fmla="*/ 2779776 w 3474720"/>
              <a:gd name="csY7" fmla="*/ 18288 h 18288"/>
              <a:gd name="csX8" fmla="*/ 2189074 w 3474720"/>
              <a:gd name="csY8" fmla="*/ 18288 h 18288"/>
              <a:gd name="csX9" fmla="*/ 1528877 w 3474720"/>
              <a:gd name="csY9" fmla="*/ 18288 h 18288"/>
              <a:gd name="csX10" fmla="*/ 868680 w 3474720"/>
              <a:gd name="csY10" fmla="*/ 18288 h 18288"/>
              <a:gd name="csX11" fmla="*/ 0 w 3474720"/>
              <a:gd name="csY11" fmla="*/ 18288 h 18288"/>
              <a:gd name="csX12" fmla="*/ 0 w 3474720"/>
              <a:gd name="csY12" fmla="*/ 0 h 18288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</a:cxnLst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Imagem 6">
            <a:extLst>
              <a:ext uri="{FF2B5EF4-FFF2-40B4-BE49-F238E27FC236}">
                <a16:creationId xmlns:a16="http://schemas.microsoft.com/office/drawing/2014/main" id="{80B7FCA6-4FCA-A252-F34F-4A251EC140D2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24596" r="18984"/>
          <a:stretch>
            <a:fillRect/>
          </a:stretch>
        </p:blipFill>
        <p:spPr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4707370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2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4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2EB492CD-616E-47F8-933B-5E2D952A05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12" name="Arc 11">
            <a:extLst>
              <a:ext uri="{FF2B5EF4-FFF2-40B4-BE49-F238E27FC236}">
                <a16:creationId xmlns:a16="http://schemas.microsoft.com/office/drawing/2014/main" id="{59383CF9-23B5-4335-9B21-1791C4CF1C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3967198" flipH="1">
            <a:off x="8631348" y="490493"/>
            <a:ext cx="2987899" cy="2987899"/>
          </a:xfrm>
          <a:prstGeom prst="arc">
            <a:avLst>
              <a:gd name="adj1" fmla="val 14441841"/>
              <a:gd name="adj2" fmla="val 0"/>
            </a:avLst>
          </a:prstGeom>
          <a:ln w="127000" cap="rnd">
            <a:solidFill>
              <a:schemeClr val="accent4"/>
            </a:solidFill>
            <a:prstDash val="dash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12B44731-782F-DA69-E979-98426FF2CE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94962" y="479493"/>
            <a:ext cx="5458838" cy="1325563"/>
          </a:xfrm>
        </p:spPr>
        <p:txBody>
          <a:bodyPr>
            <a:normAutofit/>
          </a:bodyPr>
          <a:lstStyle/>
          <a:p>
            <a:r>
              <a:rPr lang="pt-BR" sz="4100" b="1"/>
              <a:t>Capítulo 3 – Surgimento e evolução da Paróquia</a:t>
            </a:r>
            <a:endParaRPr lang="pt-BR" sz="4100"/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0007FE00-9498-4706-B255-6437B0252C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5486400"/>
            <a:ext cx="2672863" cy="1371600"/>
          </a:xfrm>
          <a:custGeom>
            <a:avLst/>
            <a:gdLst>
              <a:gd name="connsiteX0" fmla="*/ 1721734 w 2672863"/>
              <a:gd name="connsiteY0" fmla="*/ 0 h 1371600"/>
              <a:gd name="connsiteX1" fmla="*/ 2564444 w 2672863"/>
              <a:gd name="connsiteY1" fmla="*/ 213382 h 1371600"/>
              <a:gd name="connsiteX2" fmla="*/ 2672863 w 2672863"/>
              <a:gd name="connsiteY2" fmla="*/ 279248 h 1371600"/>
              <a:gd name="connsiteX3" fmla="*/ 2672863 w 2672863"/>
              <a:gd name="connsiteY3" fmla="*/ 1371600 h 1371600"/>
              <a:gd name="connsiteX4" fmla="*/ 0 w 2672863"/>
              <a:gd name="connsiteY4" fmla="*/ 1371600 h 1371600"/>
              <a:gd name="connsiteX5" fmla="*/ 33268 w 2672863"/>
              <a:gd name="connsiteY5" fmla="*/ 1242216 h 1371600"/>
              <a:gd name="connsiteX6" fmla="*/ 1721734 w 2672863"/>
              <a:gd name="connsiteY6" fmla="*/ 0 h 1371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672863" h="1371600">
                <a:moveTo>
                  <a:pt x="1721734" y="0"/>
                </a:moveTo>
                <a:cubicBezTo>
                  <a:pt x="2026863" y="0"/>
                  <a:pt x="2313937" y="77299"/>
                  <a:pt x="2564444" y="213382"/>
                </a:cubicBezTo>
                <a:lnTo>
                  <a:pt x="2672863" y="279248"/>
                </a:lnTo>
                <a:lnTo>
                  <a:pt x="2672863" y="1371600"/>
                </a:lnTo>
                <a:lnTo>
                  <a:pt x="0" y="1371600"/>
                </a:lnTo>
                <a:lnTo>
                  <a:pt x="33268" y="1242216"/>
                </a:lnTo>
                <a:cubicBezTo>
                  <a:pt x="257110" y="522539"/>
                  <a:pt x="928399" y="0"/>
                  <a:pt x="1721734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6815B1A1-6826-D22D-E8DA-104A8C01E10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5605" y="511293"/>
            <a:ext cx="4532535" cy="5665670"/>
          </a:xfrm>
          <a:custGeom>
            <a:avLst/>
            <a:gdLst/>
            <a:ahLst/>
            <a:cxnLst/>
            <a:rect l="l" t="t" r="r" b="b"/>
            <a:pathLst>
              <a:path w="4777381" h="5643794">
                <a:moveTo>
                  <a:pt x="143704" y="0"/>
                </a:moveTo>
                <a:lnTo>
                  <a:pt x="4633677" y="0"/>
                </a:lnTo>
                <a:cubicBezTo>
                  <a:pt x="4713043" y="0"/>
                  <a:pt x="4777381" y="64338"/>
                  <a:pt x="4777381" y="143704"/>
                </a:cubicBezTo>
                <a:lnTo>
                  <a:pt x="4777381" y="5500090"/>
                </a:lnTo>
                <a:cubicBezTo>
                  <a:pt x="4777381" y="5579456"/>
                  <a:pt x="4713043" y="5643794"/>
                  <a:pt x="4633677" y="5643794"/>
                </a:cubicBezTo>
                <a:lnTo>
                  <a:pt x="143704" y="5643794"/>
                </a:lnTo>
                <a:cubicBezTo>
                  <a:pt x="64338" y="5643794"/>
                  <a:pt x="0" y="5579456"/>
                  <a:pt x="0" y="5500090"/>
                </a:cubicBezTo>
                <a:lnTo>
                  <a:pt x="0" y="143704"/>
                </a:lnTo>
                <a:cubicBezTo>
                  <a:pt x="0" y="64338"/>
                  <a:pt x="64338" y="0"/>
                  <a:pt x="143704" y="0"/>
                </a:cubicBezTo>
                <a:close/>
              </a:path>
            </a:pathLst>
          </a:custGeom>
        </p:spPr>
      </p:pic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8CE4F10E-76C3-8EAC-C4AA-FA4AA3BEC38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94962" y="1984443"/>
            <a:ext cx="5458838" cy="4192520"/>
          </a:xfrm>
        </p:spPr>
        <p:txBody>
          <a:bodyPr>
            <a:normAutofit/>
          </a:bodyPr>
          <a:lstStyle/>
          <a:p>
            <a:pPr lvl="0"/>
            <a:r>
              <a:rPr lang="pt-BR" dirty="0"/>
              <a:t>A paróquia é uma realidade histórica que surgiu para responder às necessidades missionárias da Igreja.</a:t>
            </a:r>
          </a:p>
          <a:p>
            <a:pPr lvl="0"/>
            <a:r>
              <a:rPr lang="pt-BR" dirty="0"/>
              <a:t>Se a paróquia mudou ao longo da história, ela também precisa se renovar hoje para continuar fiel à sua missão.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72865039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9DF2169-4DF0-82D5-9800-5A06B59257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16423"/>
          </a:xfrm>
        </p:spPr>
        <p:txBody>
          <a:bodyPr>
            <a:normAutofit/>
          </a:bodyPr>
          <a:lstStyle/>
          <a:p>
            <a:r>
              <a:rPr lang="pt-BR" sz="4000" b="1" dirty="0"/>
              <a:t>6. CAPÍTULO 4 – COMUNIDADE PAROQUIAL</a:t>
            </a:r>
            <a:endParaRPr lang="pt-BR" sz="4000" dirty="0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C88E3274-75DB-3C41-A015-CCE8E665DA1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081548"/>
            <a:ext cx="10515600" cy="5095415"/>
          </a:xfrm>
        </p:spPr>
        <p:txBody>
          <a:bodyPr>
            <a:normAutofit fontScale="85000" lnSpcReduction="20000"/>
          </a:bodyPr>
          <a:lstStyle/>
          <a:p>
            <a:r>
              <a:rPr lang="pt-BR" i="1" dirty="0"/>
              <a:t>O que é a paróquia segundo a Igreja</a:t>
            </a:r>
            <a:endParaRPr lang="pt-BR" dirty="0"/>
          </a:p>
          <a:p>
            <a:r>
              <a:rPr lang="pt-BR" b="1" dirty="0"/>
              <a:t>Conteúdos principais:</a:t>
            </a:r>
            <a:endParaRPr lang="pt-BR" dirty="0"/>
          </a:p>
          <a:p>
            <a:pPr lvl="0"/>
            <a:r>
              <a:rPr lang="pt-BR" dirty="0"/>
              <a:t>Fundamento na Trindade</a:t>
            </a:r>
          </a:p>
          <a:p>
            <a:pPr lvl="0"/>
            <a:r>
              <a:rPr lang="pt-BR" dirty="0"/>
              <a:t>Paróquia = comunidade de fiéis</a:t>
            </a:r>
          </a:p>
          <a:p>
            <a:pPr lvl="0"/>
            <a:r>
              <a:rPr lang="pt-BR" dirty="0"/>
              <a:t>Casa:</a:t>
            </a:r>
          </a:p>
          <a:p>
            <a:pPr lvl="1"/>
            <a:r>
              <a:rPr lang="pt-BR" dirty="0"/>
              <a:t>da Palavra</a:t>
            </a:r>
          </a:p>
          <a:p>
            <a:pPr lvl="1"/>
            <a:r>
              <a:rPr lang="pt-BR" dirty="0"/>
              <a:t>do Pão</a:t>
            </a:r>
          </a:p>
          <a:p>
            <a:pPr lvl="1"/>
            <a:r>
              <a:rPr lang="pt-BR" dirty="0"/>
              <a:t>da Caridade</a:t>
            </a:r>
          </a:p>
          <a:p>
            <a:r>
              <a:rPr lang="pt-BR" b="1" dirty="0"/>
              <a:t>Ideia central:</a:t>
            </a:r>
            <a:endParaRPr lang="pt-BR" dirty="0"/>
          </a:p>
          <a:p>
            <a:r>
              <a:rPr lang="pt-BR" dirty="0"/>
              <a:t>Paróquia não é prédio → é comunidade viva</a:t>
            </a:r>
          </a:p>
          <a:p>
            <a:r>
              <a:rPr lang="pt-BR" b="1" dirty="0"/>
              <a:t>Aplicação:</a:t>
            </a:r>
            <a:endParaRPr lang="pt-BR" dirty="0"/>
          </a:p>
          <a:p>
            <a:pPr lvl="0"/>
            <a:r>
              <a:rPr lang="pt-BR" dirty="0"/>
              <a:t>Nossa Área precisa ser:</a:t>
            </a:r>
          </a:p>
          <a:p>
            <a:pPr lvl="1"/>
            <a:r>
              <a:rPr lang="pt-BR" dirty="0"/>
              <a:t>acolhedora</a:t>
            </a:r>
          </a:p>
          <a:p>
            <a:pPr lvl="1"/>
            <a:r>
              <a:rPr lang="pt-BR" dirty="0"/>
              <a:t>fraterna</a:t>
            </a:r>
          </a:p>
          <a:p>
            <a:pPr lvl="1"/>
            <a:r>
              <a:rPr lang="pt-BR" dirty="0"/>
              <a:t>missionária</a:t>
            </a:r>
          </a:p>
        </p:txBody>
      </p:sp>
    </p:spTree>
    <p:extLst>
      <p:ext uri="{BB962C8B-B14F-4D97-AF65-F5344CB8AC3E}">
        <p14:creationId xmlns:p14="http://schemas.microsoft.com/office/powerpoint/2010/main" val="186407443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2EB492CD-616E-47F8-933B-5E2D952A05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12" name="Arc 11">
            <a:extLst>
              <a:ext uri="{FF2B5EF4-FFF2-40B4-BE49-F238E27FC236}">
                <a16:creationId xmlns:a16="http://schemas.microsoft.com/office/drawing/2014/main" id="{59383CF9-23B5-4335-9B21-1791C4CF1C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3967198" flipH="1">
            <a:off x="8631348" y="490493"/>
            <a:ext cx="2987899" cy="2987899"/>
          </a:xfrm>
          <a:prstGeom prst="arc">
            <a:avLst>
              <a:gd name="adj1" fmla="val 14441841"/>
              <a:gd name="adj2" fmla="val 0"/>
            </a:avLst>
          </a:prstGeom>
          <a:ln w="127000" cap="rnd">
            <a:solidFill>
              <a:schemeClr val="accent4"/>
            </a:solidFill>
            <a:prstDash val="dash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39594DFD-1381-BC3A-E7D9-3C1DB7A705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94962" y="479493"/>
            <a:ext cx="5458838" cy="1325563"/>
          </a:xfrm>
        </p:spPr>
        <p:txBody>
          <a:bodyPr>
            <a:normAutofit/>
          </a:bodyPr>
          <a:lstStyle/>
          <a:p>
            <a:r>
              <a:rPr lang="pt-BR" sz="4100" b="1"/>
              <a:t>Capítulo 4 – Comunidade Paroquial</a:t>
            </a:r>
            <a:endParaRPr lang="pt-BR" sz="4100"/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0007FE00-9498-4706-B255-6437B0252C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5486400"/>
            <a:ext cx="2672863" cy="1371600"/>
          </a:xfrm>
          <a:custGeom>
            <a:avLst/>
            <a:gdLst>
              <a:gd name="connsiteX0" fmla="*/ 1721734 w 2672863"/>
              <a:gd name="connsiteY0" fmla="*/ 0 h 1371600"/>
              <a:gd name="connsiteX1" fmla="*/ 2564444 w 2672863"/>
              <a:gd name="connsiteY1" fmla="*/ 213382 h 1371600"/>
              <a:gd name="connsiteX2" fmla="*/ 2672863 w 2672863"/>
              <a:gd name="connsiteY2" fmla="*/ 279248 h 1371600"/>
              <a:gd name="connsiteX3" fmla="*/ 2672863 w 2672863"/>
              <a:gd name="connsiteY3" fmla="*/ 1371600 h 1371600"/>
              <a:gd name="connsiteX4" fmla="*/ 0 w 2672863"/>
              <a:gd name="connsiteY4" fmla="*/ 1371600 h 1371600"/>
              <a:gd name="connsiteX5" fmla="*/ 33268 w 2672863"/>
              <a:gd name="connsiteY5" fmla="*/ 1242216 h 1371600"/>
              <a:gd name="connsiteX6" fmla="*/ 1721734 w 2672863"/>
              <a:gd name="connsiteY6" fmla="*/ 0 h 1371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672863" h="1371600">
                <a:moveTo>
                  <a:pt x="1721734" y="0"/>
                </a:moveTo>
                <a:cubicBezTo>
                  <a:pt x="2026863" y="0"/>
                  <a:pt x="2313937" y="77299"/>
                  <a:pt x="2564444" y="213382"/>
                </a:cubicBezTo>
                <a:lnTo>
                  <a:pt x="2672863" y="279248"/>
                </a:lnTo>
                <a:lnTo>
                  <a:pt x="2672863" y="1371600"/>
                </a:lnTo>
                <a:lnTo>
                  <a:pt x="0" y="1371600"/>
                </a:lnTo>
                <a:lnTo>
                  <a:pt x="33268" y="1242216"/>
                </a:lnTo>
                <a:cubicBezTo>
                  <a:pt x="257110" y="522539"/>
                  <a:pt x="928399" y="0"/>
                  <a:pt x="1721734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BBEE3583-95B6-CEE4-DFE6-C4C95968FBB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5605" y="511293"/>
            <a:ext cx="4532535" cy="5665670"/>
          </a:xfrm>
          <a:custGeom>
            <a:avLst/>
            <a:gdLst/>
            <a:ahLst/>
            <a:cxnLst/>
            <a:rect l="l" t="t" r="r" b="b"/>
            <a:pathLst>
              <a:path w="4777381" h="5643794">
                <a:moveTo>
                  <a:pt x="143704" y="0"/>
                </a:moveTo>
                <a:lnTo>
                  <a:pt x="4633677" y="0"/>
                </a:lnTo>
                <a:cubicBezTo>
                  <a:pt x="4713043" y="0"/>
                  <a:pt x="4777381" y="64338"/>
                  <a:pt x="4777381" y="143704"/>
                </a:cubicBezTo>
                <a:lnTo>
                  <a:pt x="4777381" y="5500090"/>
                </a:lnTo>
                <a:cubicBezTo>
                  <a:pt x="4777381" y="5579456"/>
                  <a:pt x="4713043" y="5643794"/>
                  <a:pt x="4633677" y="5643794"/>
                </a:cubicBezTo>
                <a:lnTo>
                  <a:pt x="143704" y="5643794"/>
                </a:lnTo>
                <a:cubicBezTo>
                  <a:pt x="64338" y="5643794"/>
                  <a:pt x="0" y="5579456"/>
                  <a:pt x="0" y="5500090"/>
                </a:cubicBezTo>
                <a:lnTo>
                  <a:pt x="0" y="143704"/>
                </a:lnTo>
                <a:cubicBezTo>
                  <a:pt x="0" y="64338"/>
                  <a:pt x="64338" y="0"/>
                  <a:pt x="143704" y="0"/>
                </a:cubicBezTo>
                <a:close/>
              </a:path>
            </a:pathLst>
          </a:custGeom>
        </p:spPr>
      </p:pic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68D593AB-8427-C49F-42C8-781B279CAD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94962" y="1984443"/>
            <a:ext cx="5458838" cy="4192520"/>
          </a:xfrm>
        </p:spPr>
        <p:txBody>
          <a:bodyPr>
            <a:normAutofit/>
          </a:bodyPr>
          <a:lstStyle/>
          <a:p>
            <a:pPr lvl="0"/>
            <a:r>
              <a:rPr lang="pt-BR" dirty="0"/>
              <a:t>A paróquia é uma comunidade de fiéis, fundada na Trindade, chamada a ser casa da Palavra, do Pão e da Caridade.</a:t>
            </a:r>
          </a:p>
          <a:p>
            <a:pPr lvl="0"/>
            <a:r>
              <a:rPr lang="pt-BR" dirty="0"/>
              <a:t>Mais que território ou estrutura, a paróquia é espaço de comunhão, acolhida e vida fraterna.</a:t>
            </a:r>
            <a:br>
              <a:rPr lang="pt-BR" dirty="0"/>
            </a:br>
            <a:endParaRPr lang="pt-BR" dirty="0"/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66352851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211AB79-2C85-DDEB-46FC-4A469DE41F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b="1" dirty="0"/>
              <a:t>7. CAPÍTULO 5 – SUJEITOS DA MISSÃO</a:t>
            </a:r>
            <a:endParaRPr lang="pt-BR" dirty="0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186C6D23-A9D6-8A10-8F3E-6DB90FA35A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pt-BR" i="1" dirty="0"/>
              <a:t>Quem faz a Igreja acontecer</a:t>
            </a:r>
            <a:endParaRPr lang="pt-BR" dirty="0"/>
          </a:p>
          <a:p>
            <a:r>
              <a:rPr lang="pt-BR" b="1" dirty="0"/>
              <a:t>Conteúdos principais:</a:t>
            </a:r>
            <a:endParaRPr lang="pt-BR" dirty="0"/>
          </a:p>
          <a:p>
            <a:pPr lvl="0"/>
            <a:r>
              <a:rPr lang="pt-BR" dirty="0"/>
              <a:t>Bispos, padres, diáconos</a:t>
            </a:r>
          </a:p>
          <a:p>
            <a:pPr lvl="0"/>
            <a:r>
              <a:rPr lang="pt-BR" dirty="0"/>
              <a:t>Leigos (protagonistas!)</a:t>
            </a:r>
          </a:p>
          <a:p>
            <a:pPr lvl="0"/>
            <a:r>
              <a:rPr lang="pt-BR" dirty="0"/>
              <a:t>Famílias, jovens, mulheres</a:t>
            </a:r>
          </a:p>
          <a:p>
            <a:pPr lvl="0"/>
            <a:r>
              <a:rPr lang="pt-BR" dirty="0"/>
              <a:t>CEBs e movimentos</a:t>
            </a:r>
          </a:p>
          <a:p>
            <a:r>
              <a:rPr lang="pt-BR" b="1" dirty="0"/>
              <a:t>Ideia-chave:</a:t>
            </a:r>
            <a:endParaRPr lang="pt-BR" dirty="0"/>
          </a:p>
          <a:p>
            <a:r>
              <a:rPr lang="pt-BR" dirty="0"/>
              <a:t>Igreja não é só o padre</a:t>
            </a:r>
          </a:p>
          <a:p>
            <a:r>
              <a:rPr lang="pt-BR" b="1" dirty="0"/>
              <a:t>Aplicação:</a:t>
            </a:r>
            <a:endParaRPr lang="pt-BR" dirty="0"/>
          </a:p>
          <a:p>
            <a:pPr lvl="0"/>
            <a:r>
              <a:rPr lang="pt-BR" dirty="0"/>
              <a:t>Formar lideranças</a:t>
            </a:r>
          </a:p>
          <a:p>
            <a:pPr lvl="0"/>
            <a:r>
              <a:rPr lang="pt-BR" dirty="0"/>
              <a:t>Dar responsabilidade real</a:t>
            </a:r>
          </a:p>
          <a:p>
            <a:pPr lvl="0"/>
            <a:r>
              <a:rPr lang="pt-BR" dirty="0"/>
              <a:t>Valorizar os agentes</a:t>
            </a:r>
          </a:p>
        </p:txBody>
      </p:sp>
    </p:spTree>
    <p:extLst>
      <p:ext uri="{BB962C8B-B14F-4D97-AF65-F5344CB8AC3E}">
        <p14:creationId xmlns:p14="http://schemas.microsoft.com/office/powerpoint/2010/main" val="11451459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2EB492CD-616E-47F8-933B-5E2D952A05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12" name="Arc 11">
            <a:extLst>
              <a:ext uri="{FF2B5EF4-FFF2-40B4-BE49-F238E27FC236}">
                <a16:creationId xmlns:a16="http://schemas.microsoft.com/office/drawing/2014/main" id="{59383CF9-23B5-4335-9B21-1791C4CF1C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3967198" flipH="1">
            <a:off x="8631348" y="490493"/>
            <a:ext cx="2987899" cy="2987899"/>
          </a:xfrm>
          <a:prstGeom prst="arc">
            <a:avLst>
              <a:gd name="adj1" fmla="val 14441841"/>
              <a:gd name="adj2" fmla="val 0"/>
            </a:avLst>
          </a:prstGeom>
          <a:ln w="127000" cap="rnd">
            <a:solidFill>
              <a:schemeClr val="accent4"/>
            </a:solidFill>
            <a:prstDash val="dash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53A62FED-D8D9-AEAE-B903-158F730879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94962" y="479493"/>
            <a:ext cx="5458838" cy="1325563"/>
          </a:xfrm>
        </p:spPr>
        <p:txBody>
          <a:bodyPr>
            <a:normAutofit/>
          </a:bodyPr>
          <a:lstStyle/>
          <a:p>
            <a:r>
              <a:rPr lang="pt-BR" b="1" dirty="0"/>
              <a:t>Capítulo 5 – Sujeitos e tarefas</a:t>
            </a:r>
            <a:endParaRPr lang="pt-BR" dirty="0"/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0007FE00-9498-4706-B255-6437B0252C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5486400"/>
            <a:ext cx="2672863" cy="1371600"/>
          </a:xfrm>
          <a:custGeom>
            <a:avLst/>
            <a:gdLst>
              <a:gd name="connsiteX0" fmla="*/ 1721734 w 2672863"/>
              <a:gd name="connsiteY0" fmla="*/ 0 h 1371600"/>
              <a:gd name="connsiteX1" fmla="*/ 2564444 w 2672863"/>
              <a:gd name="connsiteY1" fmla="*/ 213382 h 1371600"/>
              <a:gd name="connsiteX2" fmla="*/ 2672863 w 2672863"/>
              <a:gd name="connsiteY2" fmla="*/ 279248 h 1371600"/>
              <a:gd name="connsiteX3" fmla="*/ 2672863 w 2672863"/>
              <a:gd name="connsiteY3" fmla="*/ 1371600 h 1371600"/>
              <a:gd name="connsiteX4" fmla="*/ 0 w 2672863"/>
              <a:gd name="connsiteY4" fmla="*/ 1371600 h 1371600"/>
              <a:gd name="connsiteX5" fmla="*/ 33268 w 2672863"/>
              <a:gd name="connsiteY5" fmla="*/ 1242216 h 1371600"/>
              <a:gd name="connsiteX6" fmla="*/ 1721734 w 2672863"/>
              <a:gd name="connsiteY6" fmla="*/ 0 h 1371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672863" h="1371600">
                <a:moveTo>
                  <a:pt x="1721734" y="0"/>
                </a:moveTo>
                <a:cubicBezTo>
                  <a:pt x="2026863" y="0"/>
                  <a:pt x="2313937" y="77299"/>
                  <a:pt x="2564444" y="213382"/>
                </a:cubicBezTo>
                <a:lnTo>
                  <a:pt x="2672863" y="279248"/>
                </a:lnTo>
                <a:lnTo>
                  <a:pt x="2672863" y="1371600"/>
                </a:lnTo>
                <a:lnTo>
                  <a:pt x="0" y="1371600"/>
                </a:lnTo>
                <a:lnTo>
                  <a:pt x="33268" y="1242216"/>
                </a:lnTo>
                <a:cubicBezTo>
                  <a:pt x="257110" y="522539"/>
                  <a:pt x="928399" y="0"/>
                  <a:pt x="1721734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AB1FA7F6-49B7-38A0-181F-6DC755A67DE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5605" y="511293"/>
            <a:ext cx="4532535" cy="5665670"/>
          </a:xfrm>
          <a:custGeom>
            <a:avLst/>
            <a:gdLst/>
            <a:ahLst/>
            <a:cxnLst/>
            <a:rect l="l" t="t" r="r" b="b"/>
            <a:pathLst>
              <a:path w="4777381" h="5643794">
                <a:moveTo>
                  <a:pt x="143704" y="0"/>
                </a:moveTo>
                <a:lnTo>
                  <a:pt x="4633677" y="0"/>
                </a:lnTo>
                <a:cubicBezTo>
                  <a:pt x="4713043" y="0"/>
                  <a:pt x="4777381" y="64338"/>
                  <a:pt x="4777381" y="143704"/>
                </a:cubicBezTo>
                <a:lnTo>
                  <a:pt x="4777381" y="5500090"/>
                </a:lnTo>
                <a:cubicBezTo>
                  <a:pt x="4777381" y="5579456"/>
                  <a:pt x="4713043" y="5643794"/>
                  <a:pt x="4633677" y="5643794"/>
                </a:cubicBezTo>
                <a:lnTo>
                  <a:pt x="143704" y="5643794"/>
                </a:lnTo>
                <a:cubicBezTo>
                  <a:pt x="64338" y="5643794"/>
                  <a:pt x="0" y="5579456"/>
                  <a:pt x="0" y="5500090"/>
                </a:cubicBezTo>
                <a:lnTo>
                  <a:pt x="0" y="143704"/>
                </a:lnTo>
                <a:cubicBezTo>
                  <a:pt x="0" y="64338"/>
                  <a:pt x="64338" y="0"/>
                  <a:pt x="143704" y="0"/>
                </a:cubicBezTo>
                <a:close/>
              </a:path>
            </a:pathLst>
          </a:custGeom>
        </p:spPr>
      </p:pic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F339E178-93F1-19D9-BFAB-A8C6729366F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94962" y="1984443"/>
            <a:ext cx="5458838" cy="4192520"/>
          </a:xfrm>
        </p:spPr>
        <p:txBody>
          <a:bodyPr>
            <a:normAutofit/>
          </a:bodyPr>
          <a:lstStyle/>
          <a:p>
            <a:pPr lvl="0"/>
            <a:r>
              <a:rPr lang="pt-BR" dirty="0"/>
              <a:t>Toda a Igreja é responsável pela missão: leigos, ministros ordenados e consagrados são corresponsáveis.</a:t>
            </a:r>
          </a:p>
          <a:p>
            <a:pPr lvl="0"/>
            <a:r>
              <a:rPr lang="pt-BR" dirty="0"/>
              <a:t>A renovação paroquial exige participação ativa, protagonismo dos leigos e trabalho em comunhão.</a:t>
            </a:r>
            <a:br>
              <a:rPr lang="pt-BR" dirty="0"/>
            </a:br>
            <a:endParaRPr lang="pt-BR" dirty="0"/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08958728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BDF51A3-7E9E-641C-0908-91112444BB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b="1" dirty="0"/>
              <a:t>8. CAPÍTULO 6 – PROPOSIÇÕES PASTORAIS</a:t>
            </a:r>
            <a:endParaRPr lang="pt-BR" dirty="0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885D260E-F44B-302F-2B49-D03C2C81C36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pt-BR" dirty="0"/>
              <a:t> </a:t>
            </a:r>
            <a:r>
              <a:rPr lang="pt-BR" i="1" dirty="0"/>
              <a:t>O que fazer na prática</a:t>
            </a:r>
            <a:endParaRPr lang="pt-BR" dirty="0"/>
          </a:p>
          <a:p>
            <a:r>
              <a:rPr lang="pt-BR" b="1" dirty="0"/>
              <a:t>Conteúdos principais:</a:t>
            </a:r>
            <a:endParaRPr lang="pt-BR" dirty="0"/>
          </a:p>
          <a:p>
            <a:pPr lvl="0"/>
            <a:r>
              <a:rPr lang="pt-BR" dirty="0"/>
              <a:t>Pequenas comunidades</a:t>
            </a:r>
          </a:p>
          <a:p>
            <a:pPr lvl="0"/>
            <a:r>
              <a:rPr lang="pt-BR" dirty="0"/>
              <a:t>Iniciação à vida cristã</a:t>
            </a:r>
          </a:p>
          <a:p>
            <a:pPr lvl="0"/>
            <a:r>
              <a:rPr lang="pt-BR" dirty="0"/>
              <a:t>Leitura Orante</a:t>
            </a:r>
          </a:p>
          <a:p>
            <a:pPr lvl="0"/>
            <a:r>
              <a:rPr lang="pt-BR" dirty="0"/>
              <a:t>Liturgia viva</a:t>
            </a:r>
          </a:p>
          <a:p>
            <a:pPr lvl="0"/>
            <a:r>
              <a:rPr lang="pt-BR" dirty="0"/>
              <a:t>Caridade</a:t>
            </a:r>
          </a:p>
          <a:p>
            <a:pPr lvl="0"/>
            <a:r>
              <a:rPr lang="pt-BR" dirty="0"/>
              <a:t>Conselhos</a:t>
            </a:r>
          </a:p>
          <a:p>
            <a:pPr lvl="0"/>
            <a:r>
              <a:rPr lang="pt-BR" dirty="0"/>
              <a:t>Comunicação</a:t>
            </a:r>
          </a:p>
          <a:p>
            <a:pPr lvl="0"/>
            <a:r>
              <a:rPr lang="pt-BR" dirty="0"/>
              <a:t>Missão permanente</a:t>
            </a:r>
          </a:p>
          <a:p>
            <a:r>
              <a:rPr lang="pt-BR" b="1" dirty="0"/>
              <a:t>Eixo central: Formar pequenas comunidades missionárias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44188035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2EB492CD-616E-47F8-933B-5E2D952A05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12" name="Arc 11">
            <a:extLst>
              <a:ext uri="{FF2B5EF4-FFF2-40B4-BE49-F238E27FC236}">
                <a16:creationId xmlns:a16="http://schemas.microsoft.com/office/drawing/2014/main" id="{59383CF9-23B5-4335-9B21-1791C4CF1C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3967198" flipH="1">
            <a:off x="8631348" y="490493"/>
            <a:ext cx="2987899" cy="2987899"/>
          </a:xfrm>
          <a:prstGeom prst="arc">
            <a:avLst>
              <a:gd name="adj1" fmla="val 14441841"/>
              <a:gd name="adj2" fmla="val 0"/>
            </a:avLst>
          </a:prstGeom>
          <a:ln w="127000" cap="rnd">
            <a:solidFill>
              <a:schemeClr val="accent4"/>
            </a:solidFill>
            <a:prstDash val="dash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A44C75C4-9DC3-1C18-D72D-6A30F6BD70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94962" y="479493"/>
            <a:ext cx="5458838" cy="1325563"/>
          </a:xfrm>
        </p:spPr>
        <p:txBody>
          <a:bodyPr>
            <a:normAutofit/>
          </a:bodyPr>
          <a:lstStyle/>
          <a:p>
            <a:r>
              <a:rPr lang="pt-BR" b="1" dirty="0"/>
              <a:t>Capítulo 6 – Proposições pastorais</a:t>
            </a:r>
            <a:endParaRPr lang="pt-BR" dirty="0"/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0007FE00-9498-4706-B255-6437B0252C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5486400"/>
            <a:ext cx="2672863" cy="1371600"/>
          </a:xfrm>
          <a:custGeom>
            <a:avLst/>
            <a:gdLst>
              <a:gd name="connsiteX0" fmla="*/ 1721734 w 2672863"/>
              <a:gd name="connsiteY0" fmla="*/ 0 h 1371600"/>
              <a:gd name="connsiteX1" fmla="*/ 2564444 w 2672863"/>
              <a:gd name="connsiteY1" fmla="*/ 213382 h 1371600"/>
              <a:gd name="connsiteX2" fmla="*/ 2672863 w 2672863"/>
              <a:gd name="connsiteY2" fmla="*/ 279248 h 1371600"/>
              <a:gd name="connsiteX3" fmla="*/ 2672863 w 2672863"/>
              <a:gd name="connsiteY3" fmla="*/ 1371600 h 1371600"/>
              <a:gd name="connsiteX4" fmla="*/ 0 w 2672863"/>
              <a:gd name="connsiteY4" fmla="*/ 1371600 h 1371600"/>
              <a:gd name="connsiteX5" fmla="*/ 33268 w 2672863"/>
              <a:gd name="connsiteY5" fmla="*/ 1242216 h 1371600"/>
              <a:gd name="connsiteX6" fmla="*/ 1721734 w 2672863"/>
              <a:gd name="connsiteY6" fmla="*/ 0 h 1371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672863" h="1371600">
                <a:moveTo>
                  <a:pt x="1721734" y="0"/>
                </a:moveTo>
                <a:cubicBezTo>
                  <a:pt x="2026863" y="0"/>
                  <a:pt x="2313937" y="77299"/>
                  <a:pt x="2564444" y="213382"/>
                </a:cubicBezTo>
                <a:lnTo>
                  <a:pt x="2672863" y="279248"/>
                </a:lnTo>
                <a:lnTo>
                  <a:pt x="2672863" y="1371600"/>
                </a:lnTo>
                <a:lnTo>
                  <a:pt x="0" y="1371600"/>
                </a:lnTo>
                <a:lnTo>
                  <a:pt x="33268" y="1242216"/>
                </a:lnTo>
                <a:cubicBezTo>
                  <a:pt x="257110" y="522539"/>
                  <a:pt x="928399" y="0"/>
                  <a:pt x="1721734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8624A675-1221-1AC4-612C-78F311EAFA8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5605" y="511293"/>
            <a:ext cx="4532535" cy="5665670"/>
          </a:xfrm>
          <a:custGeom>
            <a:avLst/>
            <a:gdLst/>
            <a:ahLst/>
            <a:cxnLst/>
            <a:rect l="l" t="t" r="r" b="b"/>
            <a:pathLst>
              <a:path w="4777381" h="5643794">
                <a:moveTo>
                  <a:pt x="143704" y="0"/>
                </a:moveTo>
                <a:lnTo>
                  <a:pt x="4633677" y="0"/>
                </a:lnTo>
                <a:cubicBezTo>
                  <a:pt x="4713043" y="0"/>
                  <a:pt x="4777381" y="64338"/>
                  <a:pt x="4777381" y="143704"/>
                </a:cubicBezTo>
                <a:lnTo>
                  <a:pt x="4777381" y="5500090"/>
                </a:lnTo>
                <a:cubicBezTo>
                  <a:pt x="4777381" y="5579456"/>
                  <a:pt x="4713043" y="5643794"/>
                  <a:pt x="4633677" y="5643794"/>
                </a:cubicBezTo>
                <a:lnTo>
                  <a:pt x="143704" y="5643794"/>
                </a:lnTo>
                <a:cubicBezTo>
                  <a:pt x="64338" y="5643794"/>
                  <a:pt x="0" y="5579456"/>
                  <a:pt x="0" y="5500090"/>
                </a:cubicBezTo>
                <a:lnTo>
                  <a:pt x="0" y="143704"/>
                </a:lnTo>
                <a:cubicBezTo>
                  <a:pt x="0" y="64338"/>
                  <a:pt x="64338" y="0"/>
                  <a:pt x="143704" y="0"/>
                </a:cubicBezTo>
                <a:close/>
              </a:path>
            </a:pathLst>
          </a:custGeom>
        </p:spPr>
      </p:pic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1D33A551-50AF-865C-64C7-76CCA27AA0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94962" y="1984443"/>
            <a:ext cx="5458838" cy="4192520"/>
          </a:xfrm>
        </p:spPr>
        <p:txBody>
          <a:bodyPr>
            <a:normAutofit/>
          </a:bodyPr>
          <a:lstStyle/>
          <a:p>
            <a:pPr lvl="0"/>
            <a:r>
              <a:rPr lang="pt-BR" dirty="0"/>
              <a:t>A paróquia deve se organizar como comunidade de comunidades, formando pequenos grupos missionários.</a:t>
            </a:r>
          </a:p>
          <a:p>
            <a:pPr lvl="0"/>
            <a:r>
              <a:rPr lang="pt-BR" dirty="0"/>
              <a:t>A conversão pastoral se concretiza na Palavra, na Eucaristia, na caridade e na missão permanente.</a:t>
            </a:r>
            <a:br>
              <a:rPr lang="pt-BR" dirty="0"/>
            </a:br>
            <a:endParaRPr lang="pt-BR" dirty="0"/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53323472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C3A2284-ACF7-D9D3-2479-F2F4AE9F2A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b="1" dirty="0"/>
              <a:t>9. SÍNTESE: AS 3 GRANDES CONVERSÕES</a:t>
            </a:r>
            <a:endParaRPr lang="pt-BR" dirty="0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02EF48FA-FC4A-0539-23F8-91F9518D3A0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pt-BR" b="1" dirty="0"/>
              <a:t>1. Estrutura → Comunidade</a:t>
            </a:r>
            <a:endParaRPr lang="pt-BR" dirty="0"/>
          </a:p>
          <a:p>
            <a:pPr lvl="0"/>
            <a:r>
              <a:rPr lang="pt-BR" dirty="0"/>
              <a:t>Menos burocracia</a:t>
            </a:r>
          </a:p>
          <a:p>
            <a:pPr lvl="0"/>
            <a:r>
              <a:rPr lang="pt-BR" dirty="0"/>
              <a:t>Mais relações</a:t>
            </a:r>
          </a:p>
          <a:p>
            <a:r>
              <a:rPr lang="pt-BR" b="1" dirty="0"/>
              <a:t>2. Padre → Corresponsabilidade</a:t>
            </a:r>
            <a:endParaRPr lang="pt-BR" dirty="0"/>
          </a:p>
          <a:p>
            <a:pPr lvl="0"/>
            <a:r>
              <a:rPr lang="pt-BR" dirty="0"/>
              <a:t>Mais leigos atuando</a:t>
            </a:r>
          </a:p>
          <a:p>
            <a:pPr lvl="0"/>
            <a:r>
              <a:rPr lang="pt-BR" dirty="0"/>
              <a:t>Igreja participativa</a:t>
            </a:r>
          </a:p>
          <a:p>
            <a:r>
              <a:rPr lang="pt-BR" b="1" dirty="0"/>
              <a:t>3. Manutenção → Missão</a:t>
            </a:r>
            <a:endParaRPr lang="pt-BR" dirty="0"/>
          </a:p>
          <a:p>
            <a:pPr lvl="0"/>
            <a:r>
              <a:rPr lang="pt-BR" dirty="0"/>
              <a:t>Sair</a:t>
            </a:r>
          </a:p>
          <a:p>
            <a:pPr lvl="0"/>
            <a:r>
              <a:rPr lang="pt-BR" dirty="0"/>
              <a:t>Visitar</a:t>
            </a:r>
          </a:p>
          <a:p>
            <a:pPr lvl="0"/>
            <a:r>
              <a:rPr lang="pt-BR" dirty="0"/>
              <a:t>Evangelizar</a:t>
            </a:r>
            <a:br>
              <a:rPr lang="pt-BR" dirty="0"/>
            </a:br>
            <a:endParaRPr lang="pt-BR" dirty="0"/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25905062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E5D864E-B8C2-019A-EEED-F359451050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b="1" dirty="0"/>
              <a:t>10. ESPIRITUALIDADE FRANCISCANA</a:t>
            </a:r>
            <a:endParaRPr lang="pt-BR" dirty="0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521F5299-0F1B-3D55-2B2B-2309B4A0FD3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t-BR" b="1" dirty="0"/>
              <a:t>Integração com a Área:</a:t>
            </a:r>
            <a:endParaRPr lang="pt-BR" dirty="0"/>
          </a:p>
          <a:p>
            <a:pPr lvl="0"/>
            <a:r>
              <a:rPr lang="pt-BR" dirty="0"/>
              <a:t>Fraternidade → pequenas comunidades</a:t>
            </a:r>
          </a:p>
          <a:p>
            <a:pPr lvl="0"/>
            <a:r>
              <a:rPr lang="pt-BR" dirty="0"/>
              <a:t>Minoridade → serviço</a:t>
            </a:r>
          </a:p>
          <a:p>
            <a:pPr lvl="0"/>
            <a:r>
              <a:rPr lang="pt-BR" dirty="0"/>
              <a:t>Simplicidade → estruturas leves</a:t>
            </a:r>
          </a:p>
          <a:p>
            <a:pPr lvl="0"/>
            <a:r>
              <a:rPr lang="pt-BR" dirty="0"/>
              <a:t>Missão → presença no povo</a:t>
            </a:r>
          </a:p>
          <a:p>
            <a:r>
              <a:rPr lang="pt-BR" dirty="0"/>
              <a:t>“O Documento 100 é profundamente franciscano na prática.”</a:t>
            </a:r>
            <a:br>
              <a:rPr lang="pt-BR" dirty="0"/>
            </a:br>
            <a:endParaRPr lang="pt-BR" dirty="0"/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45897137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2EB492CD-616E-47F8-933B-5E2D952A05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12" name="Arc 11">
            <a:extLst>
              <a:ext uri="{FF2B5EF4-FFF2-40B4-BE49-F238E27FC236}">
                <a16:creationId xmlns:a16="http://schemas.microsoft.com/office/drawing/2014/main" id="{59383CF9-23B5-4335-9B21-1791C4CF1C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3967198" flipH="1">
            <a:off x="8631348" y="490493"/>
            <a:ext cx="2987899" cy="2987899"/>
          </a:xfrm>
          <a:prstGeom prst="arc">
            <a:avLst>
              <a:gd name="adj1" fmla="val 14441841"/>
              <a:gd name="adj2" fmla="val 0"/>
            </a:avLst>
          </a:prstGeom>
          <a:ln w="127000" cap="rnd">
            <a:solidFill>
              <a:schemeClr val="accent4"/>
            </a:solidFill>
            <a:prstDash val="dash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C2DE012F-25DB-DB9D-15D4-96D507A74D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94962" y="479493"/>
            <a:ext cx="5458838" cy="1325563"/>
          </a:xfrm>
        </p:spPr>
        <p:txBody>
          <a:bodyPr>
            <a:normAutofit/>
          </a:bodyPr>
          <a:lstStyle/>
          <a:p>
            <a:r>
              <a:rPr lang="pt-BR" b="1" dirty="0"/>
              <a:t>Frase-síntese final do Documento</a:t>
            </a:r>
            <a:endParaRPr lang="pt-BR" dirty="0"/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0007FE00-9498-4706-B255-6437B0252C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5486400"/>
            <a:ext cx="2672863" cy="1371600"/>
          </a:xfrm>
          <a:custGeom>
            <a:avLst/>
            <a:gdLst>
              <a:gd name="connsiteX0" fmla="*/ 1721734 w 2672863"/>
              <a:gd name="connsiteY0" fmla="*/ 0 h 1371600"/>
              <a:gd name="connsiteX1" fmla="*/ 2564444 w 2672863"/>
              <a:gd name="connsiteY1" fmla="*/ 213382 h 1371600"/>
              <a:gd name="connsiteX2" fmla="*/ 2672863 w 2672863"/>
              <a:gd name="connsiteY2" fmla="*/ 279248 h 1371600"/>
              <a:gd name="connsiteX3" fmla="*/ 2672863 w 2672863"/>
              <a:gd name="connsiteY3" fmla="*/ 1371600 h 1371600"/>
              <a:gd name="connsiteX4" fmla="*/ 0 w 2672863"/>
              <a:gd name="connsiteY4" fmla="*/ 1371600 h 1371600"/>
              <a:gd name="connsiteX5" fmla="*/ 33268 w 2672863"/>
              <a:gd name="connsiteY5" fmla="*/ 1242216 h 1371600"/>
              <a:gd name="connsiteX6" fmla="*/ 1721734 w 2672863"/>
              <a:gd name="connsiteY6" fmla="*/ 0 h 1371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672863" h="1371600">
                <a:moveTo>
                  <a:pt x="1721734" y="0"/>
                </a:moveTo>
                <a:cubicBezTo>
                  <a:pt x="2026863" y="0"/>
                  <a:pt x="2313937" y="77299"/>
                  <a:pt x="2564444" y="213382"/>
                </a:cubicBezTo>
                <a:lnTo>
                  <a:pt x="2672863" y="279248"/>
                </a:lnTo>
                <a:lnTo>
                  <a:pt x="2672863" y="1371600"/>
                </a:lnTo>
                <a:lnTo>
                  <a:pt x="0" y="1371600"/>
                </a:lnTo>
                <a:lnTo>
                  <a:pt x="33268" y="1242216"/>
                </a:lnTo>
                <a:cubicBezTo>
                  <a:pt x="257110" y="522539"/>
                  <a:pt x="928399" y="0"/>
                  <a:pt x="1721734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C63FB390-3EF2-6174-922A-E0354CD7B34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5605" y="511293"/>
            <a:ext cx="4532535" cy="5665670"/>
          </a:xfrm>
          <a:custGeom>
            <a:avLst/>
            <a:gdLst/>
            <a:ahLst/>
            <a:cxnLst/>
            <a:rect l="l" t="t" r="r" b="b"/>
            <a:pathLst>
              <a:path w="4777381" h="5643794">
                <a:moveTo>
                  <a:pt x="143704" y="0"/>
                </a:moveTo>
                <a:lnTo>
                  <a:pt x="4633677" y="0"/>
                </a:lnTo>
                <a:cubicBezTo>
                  <a:pt x="4713043" y="0"/>
                  <a:pt x="4777381" y="64338"/>
                  <a:pt x="4777381" y="143704"/>
                </a:cubicBezTo>
                <a:lnTo>
                  <a:pt x="4777381" y="5500090"/>
                </a:lnTo>
                <a:cubicBezTo>
                  <a:pt x="4777381" y="5579456"/>
                  <a:pt x="4713043" y="5643794"/>
                  <a:pt x="4633677" y="5643794"/>
                </a:cubicBezTo>
                <a:lnTo>
                  <a:pt x="143704" y="5643794"/>
                </a:lnTo>
                <a:cubicBezTo>
                  <a:pt x="64338" y="5643794"/>
                  <a:pt x="0" y="5579456"/>
                  <a:pt x="0" y="5500090"/>
                </a:cubicBezTo>
                <a:lnTo>
                  <a:pt x="0" y="143704"/>
                </a:lnTo>
                <a:cubicBezTo>
                  <a:pt x="0" y="64338"/>
                  <a:pt x="64338" y="0"/>
                  <a:pt x="143704" y="0"/>
                </a:cubicBezTo>
                <a:close/>
              </a:path>
            </a:pathLst>
          </a:custGeom>
        </p:spPr>
      </p:pic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8ED54E6D-A843-7CE0-E656-4F629064F1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94962" y="1984443"/>
            <a:ext cx="5458838" cy="4192520"/>
          </a:xfrm>
        </p:spPr>
        <p:txBody>
          <a:bodyPr>
            <a:normAutofit/>
          </a:bodyPr>
          <a:lstStyle/>
          <a:p>
            <a:r>
              <a:rPr lang="pt-BR" dirty="0"/>
              <a:t>“A paróquia só será fiel à sua missão quando se tornar uma rede de comunidades vivas, fraternas e missionárias.”</a:t>
            </a:r>
          </a:p>
        </p:txBody>
      </p:sp>
    </p:spTree>
    <p:extLst>
      <p:ext uri="{BB962C8B-B14F-4D97-AF65-F5344CB8AC3E}">
        <p14:creationId xmlns:p14="http://schemas.microsoft.com/office/powerpoint/2010/main" val="21808765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907EF6B7-1338-4443-8C46-6A318D952D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DAAE4CDD-124C-4DCF-9584-B6033B545D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167271" cy="6858000"/>
          </a:xfrm>
          <a:custGeom>
            <a:avLst/>
            <a:gdLst>
              <a:gd name="connsiteX0" fmla="*/ 0 w 4167271"/>
              <a:gd name="connsiteY0" fmla="*/ 0 h 6858000"/>
              <a:gd name="connsiteX1" fmla="*/ 2259550 w 4167271"/>
              <a:gd name="connsiteY1" fmla="*/ 0 h 6858000"/>
              <a:gd name="connsiteX2" fmla="*/ 2387803 w 4167271"/>
              <a:gd name="connsiteY2" fmla="*/ 82222 h 6858000"/>
              <a:gd name="connsiteX3" fmla="*/ 4167271 w 4167271"/>
              <a:gd name="connsiteY3" fmla="*/ 3429000 h 6858000"/>
              <a:gd name="connsiteX4" fmla="*/ 2387803 w 4167271"/>
              <a:gd name="connsiteY4" fmla="*/ 6775779 h 6858000"/>
              <a:gd name="connsiteX5" fmla="*/ 2259550 w 4167271"/>
              <a:gd name="connsiteY5" fmla="*/ 6858000 h 6858000"/>
              <a:gd name="connsiteX6" fmla="*/ 0 w 416727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67271" h="6858000">
                <a:moveTo>
                  <a:pt x="0" y="0"/>
                </a:moveTo>
                <a:lnTo>
                  <a:pt x="2259550" y="0"/>
                </a:lnTo>
                <a:lnTo>
                  <a:pt x="2387803" y="82222"/>
                </a:lnTo>
                <a:cubicBezTo>
                  <a:pt x="3461407" y="807534"/>
                  <a:pt x="4167271" y="2035835"/>
                  <a:pt x="4167271" y="3429000"/>
                </a:cubicBezTo>
                <a:cubicBezTo>
                  <a:pt x="4167271" y="4822165"/>
                  <a:pt x="3461407" y="6050467"/>
                  <a:pt x="2387803" y="6775779"/>
                </a:cubicBezTo>
                <a:lnTo>
                  <a:pt x="225955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54C8417A-C633-ADCA-2C81-A3439FE183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6834" y="1153572"/>
            <a:ext cx="3200400" cy="4461163"/>
          </a:xfrm>
        </p:spPr>
        <p:txBody>
          <a:bodyPr>
            <a:normAutofit/>
          </a:bodyPr>
          <a:lstStyle/>
          <a:p>
            <a:r>
              <a:rPr lang="pt-BR" sz="3700" b="1">
                <a:solidFill>
                  <a:srgbClr val="FFFFFF"/>
                </a:solidFill>
              </a:rPr>
              <a:t>2. VISÃO GERAL DO DOCUMENTO 100</a:t>
            </a:r>
            <a:endParaRPr lang="pt-BR" sz="3700">
              <a:solidFill>
                <a:srgbClr val="FFFFFF"/>
              </a:solidFill>
            </a:endParaRPr>
          </a:p>
        </p:txBody>
      </p:sp>
      <p:sp>
        <p:nvSpPr>
          <p:cNvPr id="12" name="Arc 11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7550402" y="245547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3DC81DF1-627D-DDEB-698E-ABA28E06B68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234" y="206478"/>
            <a:ext cx="7852482" cy="6332434"/>
          </a:xfrm>
        </p:spPr>
        <p:txBody>
          <a:bodyPr anchor="ctr">
            <a:normAutofit/>
          </a:bodyPr>
          <a:lstStyle/>
          <a:p>
            <a:r>
              <a:rPr lang="pt-BR" sz="4000" dirty="0"/>
              <a:t>O texto é organizado em </a:t>
            </a:r>
            <a:r>
              <a:rPr lang="pt-BR" sz="4000" b="1" dirty="0"/>
              <a:t>6 capítulos</a:t>
            </a:r>
            <a:r>
              <a:rPr lang="pt-BR" sz="4000" dirty="0"/>
              <a:t>, que seguem um caminho pedagógico:</a:t>
            </a:r>
          </a:p>
          <a:p>
            <a:pPr marL="457200" lvl="1" indent="0">
              <a:buNone/>
            </a:pPr>
            <a:r>
              <a:rPr lang="pt-BR" sz="3600" dirty="0"/>
              <a:t>Realidade </a:t>
            </a:r>
            <a:r>
              <a:rPr lang="pt-BR" sz="3600" b="1" dirty="0"/>
              <a:t>(ver)</a:t>
            </a:r>
          </a:p>
          <a:p>
            <a:pPr marL="457200" lvl="1" indent="0">
              <a:buNone/>
            </a:pPr>
            <a:r>
              <a:rPr lang="pt-BR" sz="3600" dirty="0"/>
              <a:t>Palavra de Deus </a:t>
            </a:r>
            <a:r>
              <a:rPr lang="pt-BR" sz="3600" b="1" dirty="0"/>
              <a:t>(julgar/iluminar)</a:t>
            </a:r>
          </a:p>
          <a:p>
            <a:pPr marL="457200" lvl="1" indent="0">
              <a:buNone/>
            </a:pPr>
            <a:r>
              <a:rPr lang="pt-BR" sz="3600" dirty="0"/>
              <a:t>História da paróquia </a:t>
            </a:r>
            <a:r>
              <a:rPr lang="pt-BR" sz="3600" b="1" dirty="0"/>
              <a:t>(compreender)</a:t>
            </a:r>
          </a:p>
          <a:p>
            <a:pPr marL="457200" lvl="1" indent="0">
              <a:buNone/>
            </a:pPr>
            <a:r>
              <a:rPr lang="pt-BR" sz="3600" dirty="0"/>
              <a:t>Identidade da paróquia </a:t>
            </a:r>
            <a:r>
              <a:rPr lang="pt-BR" sz="3600" b="1" dirty="0"/>
              <a:t>(definir)</a:t>
            </a:r>
          </a:p>
          <a:p>
            <a:pPr marL="457200" lvl="1" indent="0">
              <a:buNone/>
            </a:pPr>
            <a:r>
              <a:rPr lang="pt-BR" sz="3600" dirty="0"/>
              <a:t>Sujeitos </a:t>
            </a:r>
            <a:r>
              <a:rPr lang="pt-BR" sz="3600" b="1" dirty="0"/>
              <a:t>(quem faz)</a:t>
            </a:r>
          </a:p>
          <a:p>
            <a:pPr marL="457200" lvl="1" indent="0">
              <a:buNone/>
            </a:pPr>
            <a:r>
              <a:rPr lang="pt-BR" sz="3600" dirty="0"/>
              <a:t>Propostas pastorais </a:t>
            </a:r>
            <a:r>
              <a:rPr lang="pt-BR" sz="3600" b="1" dirty="0"/>
              <a:t>(agir)</a:t>
            </a:r>
          </a:p>
        </p:txBody>
      </p:sp>
    </p:spTree>
    <p:extLst>
      <p:ext uri="{BB962C8B-B14F-4D97-AF65-F5344CB8AC3E}">
        <p14:creationId xmlns:p14="http://schemas.microsoft.com/office/powerpoint/2010/main" val="22313684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A576FC8-C5DF-B185-EDFF-4C7DA50804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/>
              <a:t>11. DINÂMICA EM GRUPO</a:t>
            </a:r>
            <a:endParaRPr lang="pt-BR" dirty="0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501A28DD-A2A6-4A38-97E0-CE69E4A4E20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t-BR" b="1" dirty="0"/>
              <a:t>Perguntas:</a:t>
            </a:r>
            <a:endParaRPr lang="pt-BR" dirty="0"/>
          </a:p>
          <a:p>
            <a:pPr lvl="0"/>
            <a:r>
              <a:rPr lang="pt-BR" dirty="0"/>
              <a:t>Em qual capítulo nossa Área está mais fraca?</a:t>
            </a:r>
          </a:p>
          <a:p>
            <a:pPr lvl="0"/>
            <a:r>
              <a:rPr lang="pt-BR" dirty="0"/>
              <a:t>O que já vivemos bem?</a:t>
            </a:r>
          </a:p>
          <a:p>
            <a:pPr lvl="0"/>
            <a:r>
              <a:rPr lang="pt-BR" dirty="0"/>
              <a:t>O que precisa mudar urgentemente?</a:t>
            </a:r>
            <a:br>
              <a:rPr lang="pt-BR" dirty="0"/>
            </a:br>
            <a:endParaRPr lang="pt-BR" dirty="0"/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78024658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5644FD2-7F26-0E39-04E4-B5505EABF0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b="1" dirty="0"/>
              <a:t>12. ENCAMINHAMENTOS PRÁTICOS</a:t>
            </a:r>
            <a:endParaRPr lang="pt-BR" dirty="0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BCE58F25-5390-54BB-4023-87CE4F3A1DA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t-BR" b="1" dirty="0"/>
              <a:t>Propostas:</a:t>
            </a:r>
            <a:endParaRPr lang="pt-BR" dirty="0"/>
          </a:p>
          <a:p>
            <a:pPr lvl="0"/>
            <a:r>
              <a:rPr lang="pt-BR" dirty="0"/>
              <a:t>Criar pequenas comunidades por setor</a:t>
            </a:r>
          </a:p>
          <a:p>
            <a:pPr lvl="0"/>
            <a:r>
              <a:rPr lang="pt-BR" dirty="0"/>
              <a:t>Implantar Leitura Orante</a:t>
            </a:r>
          </a:p>
          <a:p>
            <a:pPr lvl="0"/>
            <a:r>
              <a:rPr lang="pt-BR" dirty="0"/>
              <a:t>Fortalecer Conselhos</a:t>
            </a:r>
          </a:p>
          <a:p>
            <a:pPr lvl="0"/>
            <a:r>
              <a:rPr lang="pt-BR" dirty="0"/>
              <a:t>Organizar visitas missionárias</a:t>
            </a:r>
          </a:p>
          <a:p>
            <a:pPr lvl="0"/>
            <a:r>
              <a:rPr lang="pt-BR" dirty="0"/>
              <a:t>Formar lideranças locais</a:t>
            </a:r>
          </a:p>
        </p:txBody>
      </p:sp>
    </p:spTree>
    <p:extLst>
      <p:ext uri="{BB962C8B-B14F-4D97-AF65-F5344CB8AC3E}">
        <p14:creationId xmlns:p14="http://schemas.microsoft.com/office/powerpoint/2010/main" val="236838231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6599821-E57E-C2D9-7C98-6D8B862EDD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/>
              <a:t>13. CONCLUSÃO</a:t>
            </a:r>
            <a:endParaRPr lang="pt-BR" dirty="0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84F2961C-FDC3-79A4-5C7A-302CF6CD17A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t-BR" dirty="0"/>
              <a:t>“A renovação da Área Pastoral não começa com estruturas,</a:t>
            </a:r>
            <a:br>
              <a:rPr lang="pt-BR" dirty="0"/>
            </a:br>
            <a:r>
              <a:rPr lang="pt-BR" dirty="0"/>
              <a:t>começa com comunidades vivas que escutam a Palavra e saem em missão.”</a:t>
            </a:r>
            <a:br>
              <a:rPr lang="pt-BR" dirty="0"/>
            </a:br>
            <a:endParaRPr lang="pt-BR" dirty="0"/>
          </a:p>
          <a:p>
            <a:r>
              <a:rPr lang="pt-BR" b="1" dirty="0"/>
              <a:t>RESULTADO ESPERADO</a:t>
            </a:r>
            <a:endParaRPr lang="pt-BR" dirty="0"/>
          </a:p>
          <a:p>
            <a:r>
              <a:rPr lang="pt-BR" dirty="0"/>
              <a:t>Após essa formação, os agentes devem:</a:t>
            </a:r>
          </a:p>
          <a:p>
            <a:r>
              <a:rPr lang="pt-BR" dirty="0"/>
              <a:t>✔ Entender o Documento 100</a:t>
            </a:r>
            <a:br>
              <a:rPr lang="pt-BR" dirty="0"/>
            </a:br>
            <a:r>
              <a:rPr lang="pt-BR" dirty="0"/>
              <a:t>✔ Identificar desafios da Área</a:t>
            </a:r>
            <a:br>
              <a:rPr lang="pt-BR" dirty="0"/>
            </a:br>
            <a:r>
              <a:rPr lang="pt-BR" dirty="0"/>
              <a:t>✔ Assumir protagonismo</a:t>
            </a:r>
            <a:br>
              <a:rPr lang="pt-BR" dirty="0"/>
            </a:br>
            <a:r>
              <a:rPr lang="pt-BR" dirty="0"/>
              <a:t>✔ Iniciar processos concretos de mudança</a:t>
            </a:r>
          </a:p>
        </p:txBody>
      </p:sp>
    </p:spTree>
    <p:extLst>
      <p:ext uri="{BB962C8B-B14F-4D97-AF65-F5344CB8AC3E}">
        <p14:creationId xmlns:p14="http://schemas.microsoft.com/office/powerpoint/2010/main" val="393910863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B4C4EC46-EC6F-A0A9-36BF-531F5C8200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-5" y="-5"/>
            <a:ext cx="5197641" cy="6857997"/>
          </a:xfrm>
          <a:prstGeom prst="rect">
            <a:avLst/>
          </a:prstGeom>
          <a:gradFill>
            <a:gsLst>
              <a:gs pos="0">
                <a:srgbClr val="215F9A"/>
              </a:gs>
              <a:gs pos="97899">
                <a:schemeClr val="accent3">
                  <a:lumMod val="60000"/>
                  <a:lumOff val="40000"/>
                </a:schemeClr>
              </a:gs>
              <a:gs pos="74000">
                <a:schemeClr val="accent3"/>
              </a:gs>
            </a:gsLst>
            <a:lin ang="2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F13763C0-6092-3B3C-822A-21E174E3A0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6" y="0"/>
            <a:ext cx="4608950" cy="6872675"/>
          </a:xfrm>
          <a:prstGeom prst="rect">
            <a:avLst/>
          </a:prstGeom>
          <a:gradFill flip="none" rotWithShape="1">
            <a:gsLst>
              <a:gs pos="0">
                <a:srgbClr val="163E64">
                  <a:alpha val="59000"/>
                </a:srgbClr>
              </a:gs>
              <a:gs pos="69000">
                <a:srgbClr val="215F9A">
                  <a:alpha val="0"/>
                </a:srgbClr>
              </a:gs>
            </a:gsLst>
            <a:lin ang="20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B2017E08-2FB1-16B3-7E8E-2714F56ED3B6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80000"/>
          </a:blip>
          <a:srcRect b="4805"/>
          <a:stretch>
            <a:fillRect/>
          </a:stretch>
        </p:blipFill>
        <p:spPr>
          <a:xfrm>
            <a:off x="20" y="-14687"/>
            <a:ext cx="5197615" cy="6857998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D4ECF21D-729A-005C-E880-CA278A4F45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386570"/>
            <a:ext cx="5197642" cy="4486105"/>
          </a:xfrm>
          <a:prstGeom prst="rect">
            <a:avLst/>
          </a:prstGeom>
          <a:gradFill flip="none" rotWithShape="1">
            <a:gsLst>
              <a:gs pos="11000">
                <a:schemeClr val="accent2"/>
              </a:gs>
              <a:gs pos="71000">
                <a:schemeClr val="accent2">
                  <a:alpha val="0"/>
                </a:schemeClr>
              </a:gs>
            </a:gsLst>
            <a:lin ang="150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0BEDAEA2-865D-E67C-A774-2FD2DD4A23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613227"/>
            <a:ext cx="5197642" cy="4259448"/>
          </a:xfrm>
          <a:prstGeom prst="rect">
            <a:avLst/>
          </a:prstGeom>
          <a:gradFill flip="none" rotWithShape="1">
            <a:gsLst>
              <a:gs pos="2101">
                <a:schemeClr val="accent5">
                  <a:lumMod val="75000"/>
                </a:schemeClr>
              </a:gs>
              <a:gs pos="31000">
                <a:schemeClr val="accent5">
                  <a:alpha val="66000"/>
                </a:schemeClr>
              </a:gs>
              <a:gs pos="71000">
                <a:schemeClr val="accent2">
                  <a:alpha val="0"/>
                </a:schemeClr>
              </a:gs>
            </a:gsLst>
            <a:lin ang="171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05CB3F76-1F88-53C6-5209-47E50763B9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5815" y="4021743"/>
            <a:ext cx="3999542" cy="2235074"/>
          </a:xfrm>
        </p:spPr>
        <p:txBody>
          <a:bodyPr anchor="b">
            <a:normAutofit/>
          </a:bodyPr>
          <a:lstStyle/>
          <a:p>
            <a:r>
              <a:rPr lang="pt-BR" sz="4000" b="1">
                <a:solidFill>
                  <a:srgbClr val="FFFFFF"/>
                </a:solidFill>
              </a:rPr>
              <a:t>3. CAPÍTULO 1 – SINAIS DOS TEMPOS</a:t>
            </a:r>
            <a:endParaRPr lang="pt-BR" sz="4000">
              <a:solidFill>
                <a:srgbClr val="FFFFFF"/>
              </a:solidFill>
            </a:endParaRP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BF08381A-A0AA-4282-4CC0-73DA6BDD32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09420" y="619432"/>
            <a:ext cx="6508954" cy="6096000"/>
          </a:xfrm>
        </p:spPr>
        <p:txBody>
          <a:bodyPr anchor="t">
            <a:normAutofit fontScale="92500" lnSpcReduction="10000"/>
          </a:bodyPr>
          <a:lstStyle/>
          <a:p>
            <a:r>
              <a:rPr lang="pt-BR" sz="4000" i="1" dirty="0"/>
              <a:t>A realidade que nos desafia</a:t>
            </a:r>
            <a:endParaRPr lang="pt-BR" sz="4000" dirty="0"/>
          </a:p>
          <a:p>
            <a:pPr lvl="1"/>
            <a:r>
              <a:rPr lang="pt-BR" sz="3600" b="1" dirty="0"/>
              <a:t>Conteúdos principais:</a:t>
            </a:r>
            <a:endParaRPr lang="pt-BR" sz="3600" dirty="0"/>
          </a:p>
          <a:p>
            <a:pPr lvl="0"/>
            <a:r>
              <a:rPr lang="pt-BR" sz="4000" dirty="0"/>
              <a:t>Individualismo e cultura urbana</a:t>
            </a:r>
          </a:p>
          <a:p>
            <a:pPr lvl="0"/>
            <a:r>
              <a:rPr lang="pt-BR" sz="4000" dirty="0"/>
              <a:t>Perda de pertença comunitária</a:t>
            </a:r>
          </a:p>
          <a:p>
            <a:pPr lvl="0"/>
            <a:r>
              <a:rPr lang="pt-BR" sz="4000" dirty="0"/>
              <a:t>Secularização</a:t>
            </a:r>
          </a:p>
          <a:p>
            <a:pPr lvl="0"/>
            <a:r>
              <a:rPr lang="pt-BR" sz="4000" dirty="0"/>
              <a:t>Paróquias sobrecarregadas</a:t>
            </a:r>
          </a:p>
          <a:p>
            <a:pPr lvl="0"/>
            <a:r>
              <a:rPr lang="pt-BR" sz="4000" dirty="0"/>
              <a:t>Estruturas que já não respondem</a:t>
            </a:r>
          </a:p>
          <a:p>
            <a:pPr lvl="1"/>
            <a:r>
              <a:rPr lang="pt-BR" sz="2000" dirty="0"/>
              <a:t>Pergunta: </a:t>
            </a:r>
            <a:r>
              <a:rPr lang="pt-BR" sz="2000" b="1" dirty="0"/>
              <a:t>Nossa Área gera comunidade ou apenas atende pessoas?</a:t>
            </a:r>
            <a:endParaRPr lang="pt-BR" sz="2000" dirty="0"/>
          </a:p>
          <a:p>
            <a:endParaRPr lang="pt-BR" sz="1900" dirty="0"/>
          </a:p>
        </p:txBody>
      </p:sp>
    </p:spTree>
    <p:extLst>
      <p:ext uri="{BB962C8B-B14F-4D97-AF65-F5344CB8AC3E}">
        <p14:creationId xmlns:p14="http://schemas.microsoft.com/office/powerpoint/2010/main" val="358184717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907EF6B7-1338-4443-8C46-6A318D952D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DAAE4CDD-124C-4DCF-9584-B6033B545D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167271" cy="6858000"/>
          </a:xfrm>
          <a:custGeom>
            <a:avLst/>
            <a:gdLst>
              <a:gd name="connsiteX0" fmla="*/ 0 w 4167271"/>
              <a:gd name="connsiteY0" fmla="*/ 0 h 6858000"/>
              <a:gd name="connsiteX1" fmla="*/ 2259550 w 4167271"/>
              <a:gd name="connsiteY1" fmla="*/ 0 h 6858000"/>
              <a:gd name="connsiteX2" fmla="*/ 2387803 w 4167271"/>
              <a:gd name="connsiteY2" fmla="*/ 82222 h 6858000"/>
              <a:gd name="connsiteX3" fmla="*/ 4167271 w 4167271"/>
              <a:gd name="connsiteY3" fmla="*/ 3429000 h 6858000"/>
              <a:gd name="connsiteX4" fmla="*/ 2387803 w 4167271"/>
              <a:gd name="connsiteY4" fmla="*/ 6775779 h 6858000"/>
              <a:gd name="connsiteX5" fmla="*/ 2259550 w 4167271"/>
              <a:gd name="connsiteY5" fmla="*/ 6858000 h 6858000"/>
              <a:gd name="connsiteX6" fmla="*/ 0 w 416727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67271" h="6858000">
                <a:moveTo>
                  <a:pt x="0" y="0"/>
                </a:moveTo>
                <a:lnTo>
                  <a:pt x="2259550" y="0"/>
                </a:lnTo>
                <a:lnTo>
                  <a:pt x="2387803" y="82222"/>
                </a:lnTo>
                <a:cubicBezTo>
                  <a:pt x="3461407" y="807534"/>
                  <a:pt x="4167271" y="2035835"/>
                  <a:pt x="4167271" y="3429000"/>
                </a:cubicBezTo>
                <a:cubicBezTo>
                  <a:pt x="4167271" y="4822165"/>
                  <a:pt x="3461407" y="6050467"/>
                  <a:pt x="2387803" y="6775779"/>
                </a:cubicBezTo>
                <a:lnTo>
                  <a:pt x="225955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EF100B76-E401-B7E2-AD82-B6B3C96CCE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6834" y="1153572"/>
            <a:ext cx="3200400" cy="4461163"/>
          </a:xfrm>
        </p:spPr>
        <p:txBody>
          <a:bodyPr>
            <a:normAutofit/>
          </a:bodyPr>
          <a:lstStyle/>
          <a:p>
            <a:r>
              <a:rPr lang="pt-PT">
                <a:solidFill>
                  <a:srgbClr val="FFFFFF"/>
                </a:solidFill>
              </a:rPr>
              <a:t>Realidade</a:t>
            </a:r>
            <a:endParaRPr lang="pt-BR">
              <a:solidFill>
                <a:srgbClr val="FFFFFF"/>
              </a:solidFill>
            </a:endParaRPr>
          </a:p>
        </p:txBody>
      </p:sp>
      <p:sp>
        <p:nvSpPr>
          <p:cNvPr id="12" name="Arc 11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7550402" y="245547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09D68046-798D-D924-2D5F-BD35F87C0CD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67272" y="235974"/>
            <a:ext cx="7186527" cy="6459794"/>
          </a:xfrm>
        </p:spPr>
        <p:txBody>
          <a:bodyPr anchor="ctr">
            <a:normAutofit fontScale="92500" lnSpcReduction="10000"/>
          </a:bodyPr>
          <a:lstStyle/>
          <a:p>
            <a:r>
              <a:rPr lang="pt-BR" b="1" dirty="0"/>
              <a:t>Individualismo e cultura urbana:</a:t>
            </a:r>
            <a:r>
              <a:rPr lang="pt-BR" dirty="0"/>
              <a:t> </a:t>
            </a:r>
            <a:br>
              <a:rPr lang="pt-BR" dirty="0"/>
            </a:br>
            <a:r>
              <a:rPr lang="pt-BR" dirty="0"/>
              <a:t>A cultura urbana atual favorece o individualismo, dificultando a vivência da fé em comunidade. </a:t>
            </a:r>
          </a:p>
          <a:p>
            <a:r>
              <a:rPr lang="pt-BR" b="1" dirty="0"/>
              <a:t>Perda de pertença comunitária:</a:t>
            </a:r>
            <a:r>
              <a:rPr lang="pt-BR" dirty="0"/>
              <a:t> </a:t>
            </a:r>
            <a:br>
              <a:rPr lang="pt-BR" dirty="0"/>
            </a:br>
            <a:r>
              <a:rPr lang="pt-BR" dirty="0"/>
              <a:t>Muitas pessoas participam da Igreja, mas não se sentem parte viva de uma comunidade. </a:t>
            </a:r>
          </a:p>
          <a:p>
            <a:r>
              <a:rPr lang="pt-BR" b="1" dirty="0"/>
              <a:t>Secularização:</a:t>
            </a:r>
            <a:r>
              <a:rPr lang="pt-BR" dirty="0"/>
              <a:t> </a:t>
            </a:r>
            <a:br>
              <a:rPr lang="pt-BR" dirty="0"/>
            </a:br>
            <a:r>
              <a:rPr lang="pt-BR" dirty="0"/>
              <a:t>A fé perde influência na vida cotidiana, sendo cada vez mais relegada ao âmbito privado. </a:t>
            </a:r>
          </a:p>
          <a:p>
            <a:r>
              <a:rPr lang="pt-BR" b="1" dirty="0"/>
              <a:t>Paróquias sobrecarregadas:</a:t>
            </a:r>
            <a:r>
              <a:rPr lang="pt-BR" dirty="0"/>
              <a:t> </a:t>
            </a:r>
            <a:br>
              <a:rPr lang="pt-BR" dirty="0"/>
            </a:br>
            <a:r>
              <a:rPr lang="pt-BR" dirty="0"/>
              <a:t>As paróquias acumulam atividades e demandas, muitas vezes sem conseguir atender de forma missionária. </a:t>
            </a:r>
          </a:p>
          <a:p>
            <a:r>
              <a:rPr lang="pt-BR" b="1" dirty="0"/>
              <a:t>Estruturas que já não respondem:</a:t>
            </a:r>
            <a:r>
              <a:rPr lang="pt-BR" dirty="0"/>
              <a:t> </a:t>
            </a:r>
            <a:br>
              <a:rPr lang="pt-BR" dirty="0"/>
            </a:br>
            <a:r>
              <a:rPr lang="pt-BR" dirty="0"/>
              <a:t>Muitas estruturas pastorais não acompanham mais a realidade atual e deixam de favorecer a evangelização.</a:t>
            </a:r>
          </a:p>
        </p:txBody>
      </p:sp>
    </p:spTree>
    <p:extLst>
      <p:ext uri="{BB962C8B-B14F-4D97-AF65-F5344CB8AC3E}">
        <p14:creationId xmlns:p14="http://schemas.microsoft.com/office/powerpoint/2010/main" val="377092027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4" name="Rectangle 28">
            <a:extLst>
              <a:ext uri="{FF2B5EF4-FFF2-40B4-BE49-F238E27FC236}">
                <a16:creationId xmlns:a16="http://schemas.microsoft.com/office/drawing/2014/main" id="{0FE2D22C-409B-48AF-B24F-7988A8F7F84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ectangle 30">
            <a:extLst>
              <a:ext uri="{FF2B5EF4-FFF2-40B4-BE49-F238E27FC236}">
                <a16:creationId xmlns:a16="http://schemas.microsoft.com/office/drawing/2014/main" id="{90464369-70FA-42AF-948F-80664CA7BF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2146816"/>
          </a:xfrm>
          <a:prstGeom prst="rect">
            <a:avLst/>
          </a:prstGeom>
          <a:solidFill>
            <a:schemeClr val="bg1">
              <a:lumMod val="85000"/>
              <a:alpha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5C209044-9ABF-9580-591C-3873E74A7E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64783" y="349664"/>
            <a:ext cx="5845571" cy="1638377"/>
          </a:xfrm>
        </p:spPr>
        <p:txBody>
          <a:bodyPr anchor="b">
            <a:normAutofit/>
          </a:bodyPr>
          <a:lstStyle/>
          <a:p>
            <a:r>
              <a:rPr lang="pt-BR" sz="4800" b="1"/>
              <a:t>Capítulo 1 – Sinais dos tempos</a:t>
            </a:r>
            <a:endParaRPr lang="pt-BR" sz="4800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A648176E-454C-437C-B0FC-9B82FCF32B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-106441" y="6131892"/>
            <a:ext cx="524256" cy="15238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A6604B49-AD5C-4590-B051-06C8222ECD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5998176" y="277912"/>
            <a:ext cx="524256" cy="1186339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CC552A98-EF7D-4D42-AB69-066B786AB5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29185" y="399675"/>
            <a:ext cx="4647368" cy="580993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4" name="Imagem 23">
            <a:extLst>
              <a:ext uri="{FF2B5EF4-FFF2-40B4-BE49-F238E27FC236}">
                <a16:creationId xmlns:a16="http://schemas.microsoft.com/office/drawing/2014/main" id="{BC644CBD-5FDB-3417-4B93-84D3A531EFD7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1102" r="-3" b="-3"/>
          <a:stretch>
            <a:fillRect/>
          </a:stretch>
        </p:blipFill>
        <p:spPr>
          <a:xfrm>
            <a:off x="535110" y="627954"/>
            <a:ext cx="4235516" cy="5353373"/>
          </a:xfrm>
          <a:prstGeom prst="rect">
            <a:avLst/>
          </a:prstGeom>
        </p:spPr>
      </p:pic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F112A05E-16F4-F175-69AD-2BD2670AE53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66262" y="2620641"/>
            <a:ext cx="5837750" cy="3023702"/>
          </a:xfrm>
        </p:spPr>
        <p:txBody>
          <a:bodyPr anchor="ctr">
            <a:normAutofit/>
          </a:bodyPr>
          <a:lstStyle/>
          <a:p>
            <a:r>
              <a:rPr lang="pt-BR" sz="2000"/>
              <a:t>A mudança de época enfraqueceu os vínculos comunitários e desafia a paróquia a se renovar.</a:t>
            </a:r>
          </a:p>
          <a:p>
            <a:pPr lvl="0"/>
            <a:r>
              <a:rPr lang="pt-BR" sz="2000"/>
              <a:t>A Igreja é chamada a sair da pastoral de manutenção para uma ação missionária e evangelizadora.</a:t>
            </a:r>
          </a:p>
        </p:txBody>
      </p:sp>
    </p:spTree>
    <p:extLst>
      <p:ext uri="{BB962C8B-B14F-4D97-AF65-F5344CB8AC3E}">
        <p14:creationId xmlns:p14="http://schemas.microsoft.com/office/powerpoint/2010/main" val="22843253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B4C4EC46-EC6F-A0A9-36BF-531F5C8200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-5" y="-5"/>
            <a:ext cx="5197641" cy="6857997"/>
          </a:xfrm>
          <a:prstGeom prst="rect">
            <a:avLst/>
          </a:prstGeom>
          <a:gradFill>
            <a:gsLst>
              <a:gs pos="0">
                <a:srgbClr val="215F9A"/>
              </a:gs>
              <a:gs pos="97899">
                <a:schemeClr val="accent3">
                  <a:lumMod val="60000"/>
                  <a:lumOff val="40000"/>
                </a:schemeClr>
              </a:gs>
              <a:gs pos="74000">
                <a:schemeClr val="accent3"/>
              </a:gs>
            </a:gsLst>
            <a:lin ang="2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F13763C0-6092-3B3C-822A-21E174E3A0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6" y="0"/>
            <a:ext cx="4608950" cy="6872675"/>
          </a:xfrm>
          <a:prstGeom prst="rect">
            <a:avLst/>
          </a:prstGeom>
          <a:gradFill flip="none" rotWithShape="1">
            <a:gsLst>
              <a:gs pos="0">
                <a:srgbClr val="163E64">
                  <a:alpha val="59000"/>
                </a:srgbClr>
              </a:gs>
              <a:gs pos="69000">
                <a:srgbClr val="215F9A">
                  <a:alpha val="0"/>
                </a:srgbClr>
              </a:gs>
            </a:gsLst>
            <a:lin ang="20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27E1A5D7-4490-3303-D165-7ACF437AC5A4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80000"/>
          </a:blip>
          <a:srcRect l="12604" r="12411" b="-3"/>
          <a:stretch>
            <a:fillRect/>
          </a:stretch>
        </p:blipFill>
        <p:spPr>
          <a:xfrm>
            <a:off x="20" y="-14687"/>
            <a:ext cx="5197615" cy="6857998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D4ECF21D-729A-005C-E880-CA278A4F45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386570"/>
            <a:ext cx="5197642" cy="4486105"/>
          </a:xfrm>
          <a:prstGeom prst="rect">
            <a:avLst/>
          </a:prstGeom>
          <a:gradFill flip="none" rotWithShape="1">
            <a:gsLst>
              <a:gs pos="11000">
                <a:schemeClr val="accent2"/>
              </a:gs>
              <a:gs pos="71000">
                <a:schemeClr val="accent2">
                  <a:alpha val="0"/>
                </a:schemeClr>
              </a:gs>
            </a:gsLst>
            <a:lin ang="150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0BEDAEA2-865D-E67C-A774-2FD2DD4A23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613227"/>
            <a:ext cx="5197642" cy="4259448"/>
          </a:xfrm>
          <a:prstGeom prst="rect">
            <a:avLst/>
          </a:prstGeom>
          <a:gradFill flip="none" rotWithShape="1">
            <a:gsLst>
              <a:gs pos="2101">
                <a:schemeClr val="accent5">
                  <a:lumMod val="75000"/>
                </a:schemeClr>
              </a:gs>
              <a:gs pos="31000">
                <a:schemeClr val="accent5">
                  <a:alpha val="66000"/>
                </a:schemeClr>
              </a:gs>
              <a:gs pos="71000">
                <a:schemeClr val="accent2">
                  <a:alpha val="0"/>
                </a:schemeClr>
              </a:gs>
            </a:gsLst>
            <a:lin ang="171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71231FD6-162A-C5F9-C038-8DBD26B36E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5815" y="4021743"/>
            <a:ext cx="3999542" cy="2235074"/>
          </a:xfrm>
        </p:spPr>
        <p:txBody>
          <a:bodyPr anchor="b">
            <a:normAutofit/>
          </a:bodyPr>
          <a:lstStyle/>
          <a:p>
            <a:r>
              <a:rPr lang="pt-BR" sz="3700" b="1">
                <a:solidFill>
                  <a:srgbClr val="FFFFFF"/>
                </a:solidFill>
              </a:rPr>
              <a:t>4. CAPÍTULO 2 – PALAVRA DE DEUS E COMUNIDADE</a:t>
            </a:r>
            <a:endParaRPr lang="pt-BR" sz="3700">
              <a:solidFill>
                <a:srgbClr val="FFFFFF"/>
              </a:solidFill>
            </a:endParaRP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2FD4B591-7DA7-3CA7-E0B1-750635CC125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88077" y="285136"/>
            <a:ext cx="6587613" cy="6213988"/>
          </a:xfrm>
        </p:spPr>
        <p:txBody>
          <a:bodyPr anchor="t">
            <a:normAutofit lnSpcReduction="10000"/>
          </a:bodyPr>
          <a:lstStyle/>
          <a:p>
            <a:r>
              <a:rPr lang="pt-BR" b="1" i="1" dirty="0"/>
              <a:t>O modelo de Deus para a Igreja</a:t>
            </a:r>
            <a:endParaRPr lang="pt-BR" b="1" dirty="0"/>
          </a:p>
          <a:p>
            <a:pPr lvl="1"/>
            <a:r>
              <a:rPr lang="pt-BR" dirty="0"/>
              <a:t>Igreja nasce da Palavra</a:t>
            </a:r>
          </a:p>
          <a:p>
            <a:pPr lvl="1"/>
            <a:r>
              <a:rPr lang="pt-BR" dirty="0"/>
              <a:t>Israel como povo da Aliança</a:t>
            </a:r>
          </a:p>
          <a:p>
            <a:pPr lvl="1"/>
            <a:r>
              <a:rPr lang="pt-BR" dirty="0"/>
              <a:t>Jesus forma comunidade</a:t>
            </a:r>
          </a:p>
          <a:p>
            <a:pPr lvl="0"/>
            <a:r>
              <a:rPr lang="pt-BR" dirty="0"/>
              <a:t>At 2,42 → modelo da Igreja</a:t>
            </a:r>
          </a:p>
          <a:p>
            <a:pPr lvl="1"/>
            <a:r>
              <a:rPr lang="pt-BR" sz="2800" dirty="0"/>
              <a:t>Palavra</a:t>
            </a:r>
          </a:p>
          <a:p>
            <a:pPr lvl="1"/>
            <a:r>
              <a:rPr lang="pt-BR" sz="2800" dirty="0"/>
              <a:t>Comunhão</a:t>
            </a:r>
          </a:p>
          <a:p>
            <a:pPr lvl="1"/>
            <a:r>
              <a:rPr lang="pt-BR" sz="2800" dirty="0"/>
              <a:t>Eucaristia</a:t>
            </a:r>
          </a:p>
          <a:p>
            <a:pPr lvl="1"/>
            <a:r>
              <a:rPr lang="pt-BR" sz="2800" dirty="0"/>
              <a:t>Oração</a:t>
            </a:r>
          </a:p>
          <a:p>
            <a:r>
              <a:rPr lang="pt-BR" b="1" dirty="0"/>
              <a:t>Aplicação:</a:t>
            </a:r>
            <a:endParaRPr lang="pt-BR" dirty="0"/>
          </a:p>
          <a:p>
            <a:pPr lvl="0"/>
            <a:r>
              <a:rPr lang="pt-BR" dirty="0"/>
              <a:t>Comunidade sem Palavra = grupo social</a:t>
            </a:r>
          </a:p>
          <a:p>
            <a:pPr lvl="0"/>
            <a:r>
              <a:rPr lang="pt-BR" dirty="0"/>
              <a:t>Palavra gera discípulos missionários</a:t>
            </a:r>
          </a:p>
          <a:p>
            <a:r>
              <a:rPr lang="pt-BR" dirty="0"/>
              <a:t>👉 Proposta prática: </a:t>
            </a:r>
            <a:r>
              <a:rPr lang="pt-BR" b="1" dirty="0"/>
              <a:t>Leitura Orante nas comunidades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75576460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7B831B6F-405A-4B47-B9BB-5CA88F2858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B5B83F42-9896-FD65-14F3-BAAE02FFFE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39128" y="638089"/>
            <a:ext cx="4818888" cy="1476801"/>
          </a:xfrm>
        </p:spPr>
        <p:txBody>
          <a:bodyPr anchor="b">
            <a:normAutofit/>
          </a:bodyPr>
          <a:lstStyle/>
          <a:p>
            <a:r>
              <a:rPr lang="pt-BR" sz="3400" b="1"/>
              <a:t>Capítulo 2 – Palavra de Deus, vida e missão</a:t>
            </a:r>
            <a:endParaRPr lang="pt-BR" sz="3400"/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A3D9785A-6793-59DE-A4A0-7C64EFC15F9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9284" y="640080"/>
            <a:ext cx="4462271" cy="5577840"/>
          </a:xfrm>
          <a:prstGeom prst="rect">
            <a:avLst/>
          </a:prstGeom>
        </p:spPr>
      </p:pic>
      <p:sp>
        <p:nvSpPr>
          <p:cNvPr id="12" name="sketch line">
            <a:extLst>
              <a:ext uri="{FF2B5EF4-FFF2-40B4-BE49-F238E27FC236}">
                <a16:creationId xmlns:a16="http://schemas.microsoft.com/office/drawing/2014/main" id="{953EE71A-6488-4203-A7C4-77102FD0DC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739128" y="2372868"/>
            <a:ext cx="3255095" cy="18288"/>
          </a:xfrm>
          <a:custGeom>
            <a:avLst/>
            <a:gdLst>
              <a:gd name="csX0" fmla="*/ 0 w 3255095"/>
              <a:gd name="csY0" fmla="*/ 0 h 18288"/>
              <a:gd name="csX1" fmla="*/ 618468 w 3255095"/>
              <a:gd name="csY1" fmla="*/ 0 h 18288"/>
              <a:gd name="csX2" fmla="*/ 1269487 w 3255095"/>
              <a:gd name="csY2" fmla="*/ 0 h 18288"/>
              <a:gd name="csX3" fmla="*/ 1953057 w 3255095"/>
              <a:gd name="csY3" fmla="*/ 0 h 18288"/>
              <a:gd name="csX4" fmla="*/ 2636627 w 3255095"/>
              <a:gd name="csY4" fmla="*/ 0 h 18288"/>
              <a:gd name="csX5" fmla="*/ 3255095 w 3255095"/>
              <a:gd name="csY5" fmla="*/ 0 h 18288"/>
              <a:gd name="csX6" fmla="*/ 3255095 w 3255095"/>
              <a:gd name="csY6" fmla="*/ 18288 h 18288"/>
              <a:gd name="csX7" fmla="*/ 2538974 w 3255095"/>
              <a:gd name="csY7" fmla="*/ 18288 h 18288"/>
              <a:gd name="csX8" fmla="*/ 1822853 w 3255095"/>
              <a:gd name="csY8" fmla="*/ 18288 h 18288"/>
              <a:gd name="csX9" fmla="*/ 1171834 w 3255095"/>
              <a:gd name="csY9" fmla="*/ 18288 h 18288"/>
              <a:gd name="csX10" fmla="*/ 0 w 3255095"/>
              <a:gd name="csY10" fmla="*/ 18288 h 18288"/>
              <a:gd name="csX11" fmla="*/ 0 w 3255095"/>
              <a:gd name="csY11" fmla="*/ 0 h 18288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</a:cxnLst>
            <a:rect l="l" t="t" r="r" b="b"/>
            <a:pathLst>
              <a:path w="3255095" h="18288" fill="none" extrusionOk="0">
                <a:moveTo>
                  <a:pt x="0" y="0"/>
                </a:moveTo>
                <a:cubicBezTo>
                  <a:pt x="240201" y="-22123"/>
                  <a:pt x="462021" y="-19623"/>
                  <a:pt x="618468" y="0"/>
                </a:cubicBezTo>
                <a:cubicBezTo>
                  <a:pt x="774915" y="19623"/>
                  <a:pt x="974734" y="2035"/>
                  <a:pt x="1269487" y="0"/>
                </a:cubicBezTo>
                <a:cubicBezTo>
                  <a:pt x="1564240" y="-2035"/>
                  <a:pt x="1733579" y="10639"/>
                  <a:pt x="1953057" y="0"/>
                </a:cubicBezTo>
                <a:cubicBezTo>
                  <a:pt x="2172535" y="-10639"/>
                  <a:pt x="2453962" y="14018"/>
                  <a:pt x="2636627" y="0"/>
                </a:cubicBezTo>
                <a:cubicBezTo>
                  <a:pt x="2819292" y="-14018"/>
                  <a:pt x="3121375" y="5399"/>
                  <a:pt x="3255095" y="0"/>
                </a:cubicBezTo>
                <a:cubicBezTo>
                  <a:pt x="3254386" y="8157"/>
                  <a:pt x="3254682" y="12125"/>
                  <a:pt x="3255095" y="18288"/>
                </a:cubicBezTo>
                <a:cubicBezTo>
                  <a:pt x="3088545" y="23203"/>
                  <a:pt x="2687475" y="7419"/>
                  <a:pt x="2538974" y="18288"/>
                </a:cubicBezTo>
                <a:cubicBezTo>
                  <a:pt x="2390473" y="29157"/>
                  <a:pt x="2137381" y="-8959"/>
                  <a:pt x="1822853" y="18288"/>
                </a:cubicBezTo>
                <a:cubicBezTo>
                  <a:pt x="1508325" y="45535"/>
                  <a:pt x="1466437" y="20385"/>
                  <a:pt x="1171834" y="18288"/>
                </a:cubicBezTo>
                <a:cubicBezTo>
                  <a:pt x="877231" y="16191"/>
                  <a:pt x="561097" y="37643"/>
                  <a:pt x="0" y="18288"/>
                </a:cubicBezTo>
                <a:cubicBezTo>
                  <a:pt x="-46" y="12483"/>
                  <a:pt x="-203" y="6491"/>
                  <a:pt x="0" y="0"/>
                </a:cubicBezTo>
                <a:close/>
              </a:path>
              <a:path w="3255095" h="18288" stroke="0" extrusionOk="0">
                <a:moveTo>
                  <a:pt x="0" y="0"/>
                </a:moveTo>
                <a:cubicBezTo>
                  <a:pt x="291965" y="19429"/>
                  <a:pt x="363155" y="8568"/>
                  <a:pt x="618468" y="0"/>
                </a:cubicBezTo>
                <a:cubicBezTo>
                  <a:pt x="873781" y="-8568"/>
                  <a:pt x="904459" y="-19505"/>
                  <a:pt x="1171834" y="0"/>
                </a:cubicBezTo>
                <a:cubicBezTo>
                  <a:pt x="1439209" y="19505"/>
                  <a:pt x="1744369" y="9790"/>
                  <a:pt x="1887955" y="0"/>
                </a:cubicBezTo>
                <a:cubicBezTo>
                  <a:pt x="2031541" y="-9790"/>
                  <a:pt x="2346378" y="21240"/>
                  <a:pt x="2506423" y="0"/>
                </a:cubicBezTo>
                <a:cubicBezTo>
                  <a:pt x="2666468" y="-21240"/>
                  <a:pt x="2990257" y="30414"/>
                  <a:pt x="3255095" y="0"/>
                </a:cubicBezTo>
                <a:cubicBezTo>
                  <a:pt x="3254831" y="4493"/>
                  <a:pt x="3255479" y="9472"/>
                  <a:pt x="3255095" y="18288"/>
                </a:cubicBezTo>
                <a:cubicBezTo>
                  <a:pt x="3120743" y="16690"/>
                  <a:pt x="2759628" y="42462"/>
                  <a:pt x="2604076" y="18288"/>
                </a:cubicBezTo>
                <a:cubicBezTo>
                  <a:pt x="2448524" y="-5886"/>
                  <a:pt x="2184336" y="19599"/>
                  <a:pt x="1887955" y="18288"/>
                </a:cubicBezTo>
                <a:cubicBezTo>
                  <a:pt x="1591574" y="16977"/>
                  <a:pt x="1548845" y="6870"/>
                  <a:pt x="1334589" y="18288"/>
                </a:cubicBezTo>
                <a:cubicBezTo>
                  <a:pt x="1120333" y="29706"/>
                  <a:pt x="996014" y="9662"/>
                  <a:pt x="683570" y="18288"/>
                </a:cubicBezTo>
                <a:cubicBezTo>
                  <a:pt x="371126" y="26914"/>
                  <a:pt x="198687" y="16167"/>
                  <a:pt x="0" y="18288"/>
                </a:cubicBezTo>
                <a:cubicBezTo>
                  <a:pt x="843" y="9577"/>
                  <a:pt x="371" y="690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3810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0678F366-9004-A07E-EA56-7FEE9A17D3D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39128" y="2664886"/>
            <a:ext cx="4818888" cy="3550789"/>
          </a:xfrm>
        </p:spPr>
        <p:txBody>
          <a:bodyPr anchor="t">
            <a:normAutofit/>
          </a:bodyPr>
          <a:lstStyle/>
          <a:p>
            <a:pPr lvl="0"/>
            <a:r>
              <a:rPr lang="pt-BR" sz="2200"/>
              <a:t>A Igreja nasce da Palavra de Deus e se organiza como comunidade de discípulos missionários.</a:t>
            </a:r>
          </a:p>
          <a:p>
            <a:pPr lvl="0"/>
            <a:r>
              <a:rPr lang="pt-BR" sz="2200"/>
              <a:t>O modelo das primeiras comunidades (At 2,42) revela que comunhão, Palavra, Eucaristia e oração são o coração da Igreja.</a:t>
            </a:r>
          </a:p>
          <a:p>
            <a:pPr marL="0" indent="0">
              <a:buNone/>
            </a:pPr>
            <a:endParaRPr lang="pt-BR" sz="2200"/>
          </a:p>
        </p:txBody>
      </p:sp>
    </p:spTree>
    <p:extLst>
      <p:ext uri="{BB962C8B-B14F-4D97-AF65-F5344CB8AC3E}">
        <p14:creationId xmlns:p14="http://schemas.microsoft.com/office/powerpoint/2010/main" val="309666115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45D37F4E-DDB4-456B-97E0-9937730A03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53D4D0DC-B608-E2DB-3C8E-5821A6C5D8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2493" y="238539"/>
            <a:ext cx="11018520" cy="1071521"/>
          </a:xfrm>
        </p:spPr>
        <p:txBody>
          <a:bodyPr anchor="b">
            <a:normAutofit fontScale="90000"/>
          </a:bodyPr>
          <a:lstStyle/>
          <a:p>
            <a:r>
              <a:rPr lang="pt-BR" sz="4600" b="1" dirty="0"/>
              <a:t>5. CAPÍTULO 3 – SURGIMENTO DA PARÓQUIA</a:t>
            </a:r>
            <a:endParaRPr lang="pt-BR" sz="4600" dirty="0"/>
          </a:p>
        </p:txBody>
      </p:sp>
      <p:sp>
        <p:nvSpPr>
          <p:cNvPr id="12" name="sketchy line">
            <a:extLst>
              <a:ext uri="{FF2B5EF4-FFF2-40B4-BE49-F238E27FC236}">
                <a16:creationId xmlns:a16="http://schemas.microsoft.com/office/drawing/2014/main" id="{B2DD41CD-8F47-4F56-AD12-4E2FF76969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2493" y="1681544"/>
            <a:ext cx="10972800" cy="18288"/>
          </a:xfrm>
          <a:custGeom>
            <a:avLst/>
            <a:gdLst>
              <a:gd name="csX0" fmla="*/ 0 w 10972800"/>
              <a:gd name="csY0" fmla="*/ 0 h 18288"/>
              <a:gd name="csX1" fmla="*/ 356616 w 10972800"/>
              <a:gd name="csY1" fmla="*/ 0 h 18288"/>
              <a:gd name="csX2" fmla="*/ 1042416 w 10972800"/>
              <a:gd name="csY2" fmla="*/ 0 h 18288"/>
              <a:gd name="csX3" fmla="*/ 1947672 w 10972800"/>
              <a:gd name="csY3" fmla="*/ 0 h 18288"/>
              <a:gd name="csX4" fmla="*/ 2633472 w 10972800"/>
              <a:gd name="csY4" fmla="*/ 0 h 18288"/>
              <a:gd name="csX5" fmla="*/ 2990088 w 10972800"/>
              <a:gd name="csY5" fmla="*/ 0 h 18288"/>
              <a:gd name="csX6" fmla="*/ 3456432 w 10972800"/>
              <a:gd name="csY6" fmla="*/ 0 h 18288"/>
              <a:gd name="csX7" fmla="*/ 4361688 w 10972800"/>
              <a:gd name="csY7" fmla="*/ 0 h 18288"/>
              <a:gd name="csX8" fmla="*/ 5266944 w 10972800"/>
              <a:gd name="csY8" fmla="*/ 0 h 18288"/>
              <a:gd name="csX9" fmla="*/ 6172200 w 10972800"/>
              <a:gd name="csY9" fmla="*/ 0 h 18288"/>
              <a:gd name="csX10" fmla="*/ 6528816 w 10972800"/>
              <a:gd name="csY10" fmla="*/ 0 h 18288"/>
              <a:gd name="csX11" fmla="*/ 7214616 w 10972800"/>
              <a:gd name="csY11" fmla="*/ 0 h 18288"/>
              <a:gd name="csX12" fmla="*/ 7790688 w 10972800"/>
              <a:gd name="csY12" fmla="*/ 0 h 18288"/>
              <a:gd name="csX13" fmla="*/ 8147304 w 10972800"/>
              <a:gd name="csY13" fmla="*/ 0 h 18288"/>
              <a:gd name="csX14" fmla="*/ 9052560 w 10972800"/>
              <a:gd name="csY14" fmla="*/ 0 h 18288"/>
              <a:gd name="csX15" fmla="*/ 9409176 w 10972800"/>
              <a:gd name="csY15" fmla="*/ 0 h 18288"/>
              <a:gd name="csX16" fmla="*/ 9765792 w 10972800"/>
              <a:gd name="csY16" fmla="*/ 0 h 18288"/>
              <a:gd name="csX17" fmla="*/ 10341864 w 10972800"/>
              <a:gd name="csY17" fmla="*/ 0 h 18288"/>
              <a:gd name="csX18" fmla="*/ 10972800 w 10972800"/>
              <a:gd name="csY18" fmla="*/ 0 h 18288"/>
              <a:gd name="csX19" fmla="*/ 10972800 w 10972800"/>
              <a:gd name="csY19" fmla="*/ 18288 h 18288"/>
              <a:gd name="csX20" fmla="*/ 10177272 w 10972800"/>
              <a:gd name="csY20" fmla="*/ 18288 h 18288"/>
              <a:gd name="csX21" fmla="*/ 9820656 w 10972800"/>
              <a:gd name="csY21" fmla="*/ 18288 h 18288"/>
              <a:gd name="csX22" fmla="*/ 9464040 w 10972800"/>
              <a:gd name="csY22" fmla="*/ 18288 h 18288"/>
              <a:gd name="csX23" fmla="*/ 8778240 w 10972800"/>
              <a:gd name="csY23" fmla="*/ 18288 h 18288"/>
              <a:gd name="csX24" fmla="*/ 8421624 w 10972800"/>
              <a:gd name="csY24" fmla="*/ 18288 h 18288"/>
              <a:gd name="csX25" fmla="*/ 7735824 w 10972800"/>
              <a:gd name="csY25" fmla="*/ 18288 h 18288"/>
              <a:gd name="csX26" fmla="*/ 6940296 w 10972800"/>
              <a:gd name="csY26" fmla="*/ 18288 h 18288"/>
              <a:gd name="csX27" fmla="*/ 6254496 w 10972800"/>
              <a:gd name="csY27" fmla="*/ 18288 h 18288"/>
              <a:gd name="csX28" fmla="*/ 5458968 w 10972800"/>
              <a:gd name="csY28" fmla="*/ 18288 h 18288"/>
              <a:gd name="csX29" fmla="*/ 4663440 w 10972800"/>
              <a:gd name="csY29" fmla="*/ 18288 h 18288"/>
              <a:gd name="csX30" fmla="*/ 4306824 w 10972800"/>
              <a:gd name="csY30" fmla="*/ 18288 h 18288"/>
              <a:gd name="csX31" fmla="*/ 3840480 w 10972800"/>
              <a:gd name="csY31" fmla="*/ 18288 h 18288"/>
              <a:gd name="csX32" fmla="*/ 3264408 w 10972800"/>
              <a:gd name="csY32" fmla="*/ 18288 h 18288"/>
              <a:gd name="csX33" fmla="*/ 2578608 w 10972800"/>
              <a:gd name="csY33" fmla="*/ 18288 h 18288"/>
              <a:gd name="csX34" fmla="*/ 1673352 w 10972800"/>
              <a:gd name="csY34" fmla="*/ 18288 h 18288"/>
              <a:gd name="csX35" fmla="*/ 877824 w 10972800"/>
              <a:gd name="csY35" fmla="*/ 18288 h 18288"/>
              <a:gd name="csX36" fmla="*/ 0 w 10972800"/>
              <a:gd name="csY36" fmla="*/ 18288 h 18288"/>
              <a:gd name="csX37" fmla="*/ 0 w 10972800"/>
              <a:gd name="csY37" fmla="*/ 0 h 18288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  <a:cxn ang="0">
                <a:pos x="csX13" y="csY13"/>
              </a:cxn>
              <a:cxn ang="0">
                <a:pos x="csX14" y="csY14"/>
              </a:cxn>
              <a:cxn ang="0">
                <a:pos x="csX15" y="csY15"/>
              </a:cxn>
              <a:cxn ang="0">
                <a:pos x="csX16" y="csY16"/>
              </a:cxn>
              <a:cxn ang="0">
                <a:pos x="csX17" y="csY17"/>
              </a:cxn>
              <a:cxn ang="0">
                <a:pos x="csX18" y="csY18"/>
              </a:cxn>
              <a:cxn ang="0">
                <a:pos x="csX19" y="csY19"/>
              </a:cxn>
              <a:cxn ang="0">
                <a:pos x="csX20" y="csY20"/>
              </a:cxn>
              <a:cxn ang="0">
                <a:pos x="csX21" y="csY21"/>
              </a:cxn>
              <a:cxn ang="0">
                <a:pos x="csX22" y="csY22"/>
              </a:cxn>
              <a:cxn ang="0">
                <a:pos x="csX23" y="csY23"/>
              </a:cxn>
              <a:cxn ang="0">
                <a:pos x="csX24" y="csY24"/>
              </a:cxn>
              <a:cxn ang="0">
                <a:pos x="csX25" y="csY25"/>
              </a:cxn>
              <a:cxn ang="0">
                <a:pos x="csX26" y="csY26"/>
              </a:cxn>
              <a:cxn ang="0">
                <a:pos x="csX27" y="csY27"/>
              </a:cxn>
              <a:cxn ang="0">
                <a:pos x="csX28" y="csY28"/>
              </a:cxn>
              <a:cxn ang="0">
                <a:pos x="csX29" y="csY29"/>
              </a:cxn>
              <a:cxn ang="0">
                <a:pos x="csX30" y="csY30"/>
              </a:cxn>
              <a:cxn ang="0">
                <a:pos x="csX31" y="csY31"/>
              </a:cxn>
              <a:cxn ang="0">
                <a:pos x="csX32" y="csY32"/>
              </a:cxn>
              <a:cxn ang="0">
                <a:pos x="csX33" y="csY33"/>
              </a:cxn>
              <a:cxn ang="0">
                <a:pos x="csX34" y="csY34"/>
              </a:cxn>
              <a:cxn ang="0">
                <a:pos x="csX35" y="csY35"/>
              </a:cxn>
              <a:cxn ang="0">
                <a:pos x="csX36" y="csY36"/>
              </a:cxn>
              <a:cxn ang="0">
                <a:pos x="csX37" y="csY37"/>
              </a:cxn>
            </a:cxnLst>
            <a:rect l="l" t="t" r="r" b="b"/>
            <a:pathLst>
              <a:path w="10972800" h="18288" fill="none" extrusionOk="0">
                <a:moveTo>
                  <a:pt x="0" y="0"/>
                </a:moveTo>
                <a:cubicBezTo>
                  <a:pt x="165916" y="-1866"/>
                  <a:pt x="188720" y="13756"/>
                  <a:pt x="356616" y="0"/>
                </a:cubicBezTo>
                <a:cubicBezTo>
                  <a:pt x="524512" y="-13756"/>
                  <a:pt x="734781" y="8922"/>
                  <a:pt x="1042416" y="0"/>
                </a:cubicBezTo>
                <a:cubicBezTo>
                  <a:pt x="1350051" y="-8922"/>
                  <a:pt x="1595982" y="-26315"/>
                  <a:pt x="1947672" y="0"/>
                </a:cubicBezTo>
                <a:cubicBezTo>
                  <a:pt x="2299362" y="26315"/>
                  <a:pt x="2292691" y="-19526"/>
                  <a:pt x="2633472" y="0"/>
                </a:cubicBezTo>
                <a:cubicBezTo>
                  <a:pt x="2974253" y="19526"/>
                  <a:pt x="2857309" y="10773"/>
                  <a:pt x="2990088" y="0"/>
                </a:cubicBezTo>
                <a:cubicBezTo>
                  <a:pt x="3122867" y="-10773"/>
                  <a:pt x="3359343" y="7194"/>
                  <a:pt x="3456432" y="0"/>
                </a:cubicBezTo>
                <a:cubicBezTo>
                  <a:pt x="3553521" y="-7194"/>
                  <a:pt x="4136258" y="5108"/>
                  <a:pt x="4361688" y="0"/>
                </a:cubicBezTo>
                <a:cubicBezTo>
                  <a:pt x="4587118" y="-5108"/>
                  <a:pt x="4992424" y="-42958"/>
                  <a:pt x="5266944" y="0"/>
                </a:cubicBezTo>
                <a:cubicBezTo>
                  <a:pt x="5541464" y="42958"/>
                  <a:pt x="5882966" y="-3430"/>
                  <a:pt x="6172200" y="0"/>
                </a:cubicBezTo>
                <a:cubicBezTo>
                  <a:pt x="6461434" y="3430"/>
                  <a:pt x="6432127" y="6688"/>
                  <a:pt x="6528816" y="0"/>
                </a:cubicBezTo>
                <a:cubicBezTo>
                  <a:pt x="6625505" y="-6688"/>
                  <a:pt x="6916805" y="-436"/>
                  <a:pt x="7214616" y="0"/>
                </a:cubicBezTo>
                <a:cubicBezTo>
                  <a:pt x="7512427" y="436"/>
                  <a:pt x="7626159" y="-6909"/>
                  <a:pt x="7790688" y="0"/>
                </a:cubicBezTo>
                <a:cubicBezTo>
                  <a:pt x="7955217" y="6909"/>
                  <a:pt x="8048891" y="15307"/>
                  <a:pt x="8147304" y="0"/>
                </a:cubicBezTo>
                <a:cubicBezTo>
                  <a:pt x="8245717" y="-15307"/>
                  <a:pt x="8645618" y="-11734"/>
                  <a:pt x="9052560" y="0"/>
                </a:cubicBezTo>
                <a:cubicBezTo>
                  <a:pt x="9459502" y="11734"/>
                  <a:pt x="9320584" y="8388"/>
                  <a:pt x="9409176" y="0"/>
                </a:cubicBezTo>
                <a:cubicBezTo>
                  <a:pt x="9497768" y="-8388"/>
                  <a:pt x="9644192" y="8379"/>
                  <a:pt x="9765792" y="0"/>
                </a:cubicBezTo>
                <a:cubicBezTo>
                  <a:pt x="9887392" y="-8379"/>
                  <a:pt x="10105220" y="-12663"/>
                  <a:pt x="10341864" y="0"/>
                </a:cubicBezTo>
                <a:cubicBezTo>
                  <a:pt x="10578508" y="12663"/>
                  <a:pt x="10773103" y="-5786"/>
                  <a:pt x="10972800" y="0"/>
                </a:cubicBezTo>
                <a:cubicBezTo>
                  <a:pt x="10972146" y="8818"/>
                  <a:pt x="10972240" y="13823"/>
                  <a:pt x="10972800" y="18288"/>
                </a:cubicBezTo>
                <a:cubicBezTo>
                  <a:pt x="10588778" y="31598"/>
                  <a:pt x="10543381" y="-12698"/>
                  <a:pt x="10177272" y="18288"/>
                </a:cubicBezTo>
                <a:cubicBezTo>
                  <a:pt x="9811163" y="49274"/>
                  <a:pt x="9996817" y="25662"/>
                  <a:pt x="9820656" y="18288"/>
                </a:cubicBezTo>
                <a:cubicBezTo>
                  <a:pt x="9644495" y="10914"/>
                  <a:pt x="9607007" y="31631"/>
                  <a:pt x="9464040" y="18288"/>
                </a:cubicBezTo>
                <a:cubicBezTo>
                  <a:pt x="9321073" y="4945"/>
                  <a:pt x="9114189" y="28940"/>
                  <a:pt x="8778240" y="18288"/>
                </a:cubicBezTo>
                <a:cubicBezTo>
                  <a:pt x="8442291" y="7636"/>
                  <a:pt x="8594763" y="987"/>
                  <a:pt x="8421624" y="18288"/>
                </a:cubicBezTo>
                <a:cubicBezTo>
                  <a:pt x="8248485" y="35589"/>
                  <a:pt x="7929515" y="37573"/>
                  <a:pt x="7735824" y="18288"/>
                </a:cubicBezTo>
                <a:cubicBezTo>
                  <a:pt x="7542133" y="-997"/>
                  <a:pt x="7252504" y="33858"/>
                  <a:pt x="6940296" y="18288"/>
                </a:cubicBezTo>
                <a:cubicBezTo>
                  <a:pt x="6628088" y="2718"/>
                  <a:pt x="6528503" y="48389"/>
                  <a:pt x="6254496" y="18288"/>
                </a:cubicBezTo>
                <a:cubicBezTo>
                  <a:pt x="5980489" y="-11813"/>
                  <a:pt x="5695784" y="-3740"/>
                  <a:pt x="5458968" y="18288"/>
                </a:cubicBezTo>
                <a:cubicBezTo>
                  <a:pt x="5222152" y="40316"/>
                  <a:pt x="5010751" y="19095"/>
                  <a:pt x="4663440" y="18288"/>
                </a:cubicBezTo>
                <a:cubicBezTo>
                  <a:pt x="4316129" y="17481"/>
                  <a:pt x="4425552" y="1606"/>
                  <a:pt x="4306824" y="18288"/>
                </a:cubicBezTo>
                <a:cubicBezTo>
                  <a:pt x="4188096" y="34970"/>
                  <a:pt x="3941535" y="7481"/>
                  <a:pt x="3840480" y="18288"/>
                </a:cubicBezTo>
                <a:cubicBezTo>
                  <a:pt x="3739425" y="29095"/>
                  <a:pt x="3402388" y="17641"/>
                  <a:pt x="3264408" y="18288"/>
                </a:cubicBezTo>
                <a:cubicBezTo>
                  <a:pt x="3126428" y="18935"/>
                  <a:pt x="2776779" y="9983"/>
                  <a:pt x="2578608" y="18288"/>
                </a:cubicBezTo>
                <a:cubicBezTo>
                  <a:pt x="2380437" y="26593"/>
                  <a:pt x="1909468" y="25818"/>
                  <a:pt x="1673352" y="18288"/>
                </a:cubicBezTo>
                <a:cubicBezTo>
                  <a:pt x="1437236" y="10758"/>
                  <a:pt x="1131180" y="49884"/>
                  <a:pt x="877824" y="18288"/>
                </a:cubicBezTo>
                <a:cubicBezTo>
                  <a:pt x="624468" y="-13308"/>
                  <a:pt x="206753" y="2195"/>
                  <a:pt x="0" y="18288"/>
                </a:cubicBezTo>
                <a:cubicBezTo>
                  <a:pt x="313" y="10654"/>
                  <a:pt x="-263" y="4056"/>
                  <a:pt x="0" y="0"/>
                </a:cubicBezTo>
                <a:close/>
              </a:path>
              <a:path w="10972800" h="18288" stroke="0" extrusionOk="0">
                <a:moveTo>
                  <a:pt x="0" y="0"/>
                </a:moveTo>
                <a:cubicBezTo>
                  <a:pt x="164017" y="-17675"/>
                  <a:pt x="309425" y="9913"/>
                  <a:pt x="466344" y="0"/>
                </a:cubicBezTo>
                <a:cubicBezTo>
                  <a:pt x="623263" y="-9913"/>
                  <a:pt x="659300" y="-14524"/>
                  <a:pt x="822960" y="0"/>
                </a:cubicBezTo>
                <a:cubicBezTo>
                  <a:pt x="986620" y="14524"/>
                  <a:pt x="1105222" y="-16481"/>
                  <a:pt x="1289304" y="0"/>
                </a:cubicBezTo>
                <a:cubicBezTo>
                  <a:pt x="1473386" y="16481"/>
                  <a:pt x="1693223" y="26161"/>
                  <a:pt x="1975104" y="0"/>
                </a:cubicBezTo>
                <a:cubicBezTo>
                  <a:pt x="2256985" y="-26161"/>
                  <a:pt x="2435781" y="23061"/>
                  <a:pt x="2770632" y="0"/>
                </a:cubicBezTo>
                <a:cubicBezTo>
                  <a:pt x="3105483" y="-23061"/>
                  <a:pt x="3247479" y="-44011"/>
                  <a:pt x="3675888" y="0"/>
                </a:cubicBezTo>
                <a:cubicBezTo>
                  <a:pt x="4104297" y="44011"/>
                  <a:pt x="4280918" y="4017"/>
                  <a:pt x="4581144" y="0"/>
                </a:cubicBezTo>
                <a:cubicBezTo>
                  <a:pt x="4881370" y="-4017"/>
                  <a:pt x="5021699" y="-11889"/>
                  <a:pt x="5157216" y="0"/>
                </a:cubicBezTo>
                <a:cubicBezTo>
                  <a:pt x="5292733" y="11889"/>
                  <a:pt x="5603398" y="-17698"/>
                  <a:pt x="5952744" y="0"/>
                </a:cubicBezTo>
                <a:cubicBezTo>
                  <a:pt x="6302090" y="17698"/>
                  <a:pt x="6353093" y="-11909"/>
                  <a:pt x="6638544" y="0"/>
                </a:cubicBezTo>
                <a:cubicBezTo>
                  <a:pt x="6923995" y="11909"/>
                  <a:pt x="7053404" y="21630"/>
                  <a:pt x="7214616" y="0"/>
                </a:cubicBezTo>
                <a:cubicBezTo>
                  <a:pt x="7375828" y="-21630"/>
                  <a:pt x="7837963" y="3886"/>
                  <a:pt x="8010144" y="0"/>
                </a:cubicBezTo>
                <a:cubicBezTo>
                  <a:pt x="8182325" y="-3886"/>
                  <a:pt x="8224183" y="16009"/>
                  <a:pt x="8366760" y="0"/>
                </a:cubicBezTo>
                <a:cubicBezTo>
                  <a:pt x="8509337" y="-16009"/>
                  <a:pt x="8687920" y="-5720"/>
                  <a:pt x="8942832" y="0"/>
                </a:cubicBezTo>
                <a:cubicBezTo>
                  <a:pt x="9197744" y="5720"/>
                  <a:pt x="9368437" y="20479"/>
                  <a:pt x="9628632" y="0"/>
                </a:cubicBezTo>
                <a:cubicBezTo>
                  <a:pt x="9888827" y="-20479"/>
                  <a:pt x="10560858" y="-20746"/>
                  <a:pt x="10972800" y="0"/>
                </a:cubicBezTo>
                <a:cubicBezTo>
                  <a:pt x="10972186" y="5722"/>
                  <a:pt x="10972980" y="12495"/>
                  <a:pt x="10972800" y="18288"/>
                </a:cubicBezTo>
                <a:cubicBezTo>
                  <a:pt x="10786146" y="12536"/>
                  <a:pt x="10623717" y="14033"/>
                  <a:pt x="10506456" y="18288"/>
                </a:cubicBezTo>
                <a:cubicBezTo>
                  <a:pt x="10389195" y="22543"/>
                  <a:pt x="10296178" y="20107"/>
                  <a:pt x="10149840" y="18288"/>
                </a:cubicBezTo>
                <a:cubicBezTo>
                  <a:pt x="10003502" y="16469"/>
                  <a:pt x="9767530" y="28891"/>
                  <a:pt x="9464040" y="18288"/>
                </a:cubicBezTo>
                <a:cubicBezTo>
                  <a:pt x="9160550" y="7685"/>
                  <a:pt x="9229050" y="2659"/>
                  <a:pt x="8997696" y="18288"/>
                </a:cubicBezTo>
                <a:cubicBezTo>
                  <a:pt x="8766342" y="33917"/>
                  <a:pt x="8340136" y="34864"/>
                  <a:pt x="8092440" y="18288"/>
                </a:cubicBezTo>
                <a:cubicBezTo>
                  <a:pt x="7844744" y="1712"/>
                  <a:pt x="7863720" y="27405"/>
                  <a:pt x="7735824" y="18288"/>
                </a:cubicBezTo>
                <a:cubicBezTo>
                  <a:pt x="7607928" y="9171"/>
                  <a:pt x="7323619" y="461"/>
                  <a:pt x="7050024" y="18288"/>
                </a:cubicBezTo>
                <a:cubicBezTo>
                  <a:pt x="6776429" y="36115"/>
                  <a:pt x="6787899" y="28206"/>
                  <a:pt x="6693408" y="18288"/>
                </a:cubicBezTo>
                <a:cubicBezTo>
                  <a:pt x="6598917" y="8370"/>
                  <a:pt x="6395231" y="19114"/>
                  <a:pt x="6227064" y="18288"/>
                </a:cubicBezTo>
                <a:cubicBezTo>
                  <a:pt x="6058897" y="17462"/>
                  <a:pt x="5618582" y="1091"/>
                  <a:pt x="5431536" y="18288"/>
                </a:cubicBezTo>
                <a:cubicBezTo>
                  <a:pt x="5244490" y="35485"/>
                  <a:pt x="4729797" y="-9650"/>
                  <a:pt x="4526280" y="18288"/>
                </a:cubicBezTo>
                <a:cubicBezTo>
                  <a:pt x="4322763" y="46226"/>
                  <a:pt x="4216797" y="756"/>
                  <a:pt x="4059936" y="18288"/>
                </a:cubicBezTo>
                <a:cubicBezTo>
                  <a:pt x="3903075" y="35820"/>
                  <a:pt x="3537912" y="42098"/>
                  <a:pt x="3374136" y="18288"/>
                </a:cubicBezTo>
                <a:cubicBezTo>
                  <a:pt x="3210360" y="-5522"/>
                  <a:pt x="3126842" y="39135"/>
                  <a:pt x="2907792" y="18288"/>
                </a:cubicBezTo>
                <a:cubicBezTo>
                  <a:pt x="2688742" y="-2559"/>
                  <a:pt x="2490436" y="34100"/>
                  <a:pt x="2112264" y="18288"/>
                </a:cubicBezTo>
                <a:cubicBezTo>
                  <a:pt x="1734092" y="2476"/>
                  <a:pt x="1744622" y="-7274"/>
                  <a:pt x="1536192" y="18288"/>
                </a:cubicBezTo>
                <a:cubicBezTo>
                  <a:pt x="1327762" y="43850"/>
                  <a:pt x="1189025" y="6435"/>
                  <a:pt x="1069848" y="18288"/>
                </a:cubicBezTo>
                <a:cubicBezTo>
                  <a:pt x="950671" y="30141"/>
                  <a:pt x="858345" y="33684"/>
                  <a:pt x="713232" y="18288"/>
                </a:cubicBezTo>
                <a:cubicBezTo>
                  <a:pt x="568119" y="2892"/>
                  <a:pt x="250292" y="5410"/>
                  <a:pt x="0" y="18288"/>
                </a:cubicBezTo>
                <a:cubicBezTo>
                  <a:pt x="465" y="13062"/>
                  <a:pt x="-894" y="9029"/>
                  <a:pt x="0" y="0"/>
                </a:cubicBezTo>
                <a:close/>
              </a:path>
            </a:pathLst>
          </a:custGeom>
          <a:solidFill>
            <a:schemeClr val="accent2">
              <a:alpha val="75000"/>
            </a:schemeClr>
          </a:solidFill>
          <a:ln w="44450" cap="rnd">
            <a:solidFill>
              <a:schemeClr val="accent2">
                <a:alpha val="75000"/>
              </a:schemeClr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EFEA7FA1-77E2-0CF6-8847-97AA63A8DB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2492" y="1718120"/>
            <a:ext cx="7103165" cy="4472368"/>
          </a:xfrm>
        </p:spPr>
        <p:txBody>
          <a:bodyPr anchor="t">
            <a:normAutofit fontScale="85000" lnSpcReduction="20000"/>
          </a:bodyPr>
          <a:lstStyle/>
          <a:p>
            <a:r>
              <a:rPr lang="pt-BR" sz="3000" i="1" dirty="0"/>
              <a:t>A paróquia é histórica, não fixa</a:t>
            </a:r>
            <a:endParaRPr lang="pt-BR" sz="3000" dirty="0"/>
          </a:p>
          <a:p>
            <a:r>
              <a:rPr lang="pt-BR" sz="3000" b="1" dirty="0"/>
              <a:t>Conteúdos principais:</a:t>
            </a:r>
            <a:endParaRPr lang="pt-BR" sz="3000" dirty="0"/>
          </a:p>
          <a:p>
            <a:pPr lvl="0"/>
            <a:r>
              <a:rPr lang="pt-BR" sz="3000" dirty="0"/>
              <a:t>No início: comunidades pequenas</a:t>
            </a:r>
          </a:p>
          <a:p>
            <a:pPr lvl="0"/>
            <a:r>
              <a:rPr lang="pt-BR" sz="3000" dirty="0"/>
              <a:t>Depois: paróquia territorial</a:t>
            </a:r>
          </a:p>
          <a:p>
            <a:pPr lvl="0"/>
            <a:r>
              <a:rPr lang="pt-BR" sz="3000" dirty="0"/>
              <a:t>Idade Média: centralização</a:t>
            </a:r>
          </a:p>
          <a:p>
            <a:pPr lvl="0"/>
            <a:r>
              <a:rPr lang="pt-BR" sz="3000" dirty="0"/>
              <a:t>Hoje: necessidade de renovação</a:t>
            </a:r>
          </a:p>
          <a:p>
            <a:r>
              <a:rPr lang="pt-BR" sz="3000" b="1" dirty="0"/>
              <a:t>Ideia-chave: </a:t>
            </a:r>
            <a:r>
              <a:rPr lang="pt-BR" sz="3000" dirty="0">
                <a:highlight>
                  <a:srgbClr val="FFFF00"/>
                </a:highlight>
              </a:rPr>
              <a:t>“Se a paróquia mudou antes, pode mudar hoje.”</a:t>
            </a:r>
          </a:p>
          <a:p>
            <a:r>
              <a:rPr lang="pt-BR" sz="3000" b="1" dirty="0"/>
              <a:t>Aplicação:</a:t>
            </a:r>
            <a:endParaRPr lang="pt-BR" sz="3000" dirty="0"/>
          </a:p>
          <a:p>
            <a:pPr lvl="0"/>
            <a:r>
              <a:rPr lang="pt-BR" sz="3000" dirty="0"/>
              <a:t>Não ter medo de mudar estruturas</a:t>
            </a:r>
          </a:p>
          <a:p>
            <a:pPr lvl="0"/>
            <a:r>
              <a:rPr lang="pt-BR" sz="3000" dirty="0"/>
              <a:t>A missão é o critério, não a tradição isolada</a:t>
            </a:r>
            <a:endParaRPr lang="pt-BR" sz="1900" dirty="0"/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D14C1BCA-E54E-061E-5495-F603A42D724C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26600" r="17395"/>
          <a:stretch>
            <a:fillRect/>
          </a:stretch>
        </p:blipFill>
        <p:spPr>
          <a:xfrm>
            <a:off x="7675658" y="2093976"/>
            <a:ext cx="3941064" cy="4096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818843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F3060C83-F051-4F0E-ABAD-AA0DFC48B2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83C98ABE-055B-441F-B07E-44F97F083C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-376156" y="-253670"/>
            <a:ext cx="1827638" cy="1376989"/>
          </a:xfrm>
          <a:custGeom>
            <a:avLst/>
            <a:gdLst>
              <a:gd name="connsiteX0" fmla="*/ 0 w 1827638"/>
              <a:gd name="connsiteY0" fmla="*/ 987379 h 1376989"/>
              <a:gd name="connsiteX1" fmla="*/ 987379 w 1827638"/>
              <a:gd name="connsiteY1" fmla="*/ 0 h 1376989"/>
              <a:gd name="connsiteX2" fmla="*/ 1827638 w 1827638"/>
              <a:gd name="connsiteY2" fmla="*/ 840260 h 1376989"/>
              <a:gd name="connsiteX3" fmla="*/ 1827638 w 1827638"/>
              <a:gd name="connsiteY3" fmla="*/ 1376989 h 1376989"/>
              <a:gd name="connsiteX4" fmla="*/ 0 w 1827638"/>
              <a:gd name="connsiteY4" fmla="*/ 1376989 h 1376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7638" h="1376989">
                <a:moveTo>
                  <a:pt x="0" y="987379"/>
                </a:moveTo>
                <a:lnTo>
                  <a:pt x="987379" y="0"/>
                </a:lnTo>
                <a:lnTo>
                  <a:pt x="1827638" y="840260"/>
                </a:lnTo>
                <a:lnTo>
                  <a:pt x="1827638" y="1376989"/>
                </a:lnTo>
                <a:lnTo>
                  <a:pt x="0" y="1376989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29FDB030-9B49-4CED-8CCD-4D99382388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891641" y="422146"/>
            <a:ext cx="645368" cy="64536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3783CA14-24A1-485C-8B30-D6A5D87987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10043482" y="655140"/>
            <a:ext cx="687472" cy="687472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Freeform: Shape 17">
            <a:extLst>
              <a:ext uri="{FF2B5EF4-FFF2-40B4-BE49-F238E27FC236}">
                <a16:creationId xmlns:a16="http://schemas.microsoft.com/office/drawing/2014/main" id="{9A97C86A-04D6-40F7-AE84-31AB43E6A8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9356643" y="0"/>
            <a:ext cx="2835357" cy="1480837"/>
          </a:xfrm>
          <a:custGeom>
            <a:avLst/>
            <a:gdLst>
              <a:gd name="connsiteX0" fmla="*/ 2835357 w 2835357"/>
              <a:gd name="connsiteY0" fmla="*/ 1480837 h 1480837"/>
              <a:gd name="connsiteX1" fmla="*/ 0 w 2835357"/>
              <a:gd name="connsiteY1" fmla="*/ 1480837 h 1480837"/>
              <a:gd name="connsiteX2" fmla="*/ 1552727 w 2835357"/>
              <a:gd name="connsiteY2" fmla="*/ 0 h 1480837"/>
              <a:gd name="connsiteX3" fmla="*/ 2835357 w 2835357"/>
              <a:gd name="connsiteY3" fmla="*/ 1223245 h 1480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35357" h="1480837">
                <a:moveTo>
                  <a:pt x="2835357" y="1480837"/>
                </a:moveTo>
                <a:lnTo>
                  <a:pt x="0" y="1480837"/>
                </a:lnTo>
                <a:lnTo>
                  <a:pt x="1552727" y="0"/>
                </a:lnTo>
                <a:lnTo>
                  <a:pt x="2835357" y="1223245"/>
                </a:lnTo>
                <a:close/>
              </a:path>
            </a:pathLst>
          </a:cu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0" name="Isosceles Triangle 19">
            <a:extLst>
              <a:ext uri="{FF2B5EF4-FFF2-40B4-BE49-F238E27FC236}">
                <a16:creationId xmlns:a16="http://schemas.microsoft.com/office/drawing/2014/main" id="{FF9F2414-84E8-453E-B1F3-389FDE8192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976344" y="6115501"/>
            <a:ext cx="1494513" cy="742499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7B08F6B1-6F0F-1DE5-C94E-1E0D980DBD8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4325" y="288485"/>
            <a:ext cx="9817232" cy="6553003"/>
          </a:xfrm>
          <a:prstGeom prst="rect">
            <a:avLst/>
          </a:prstGeom>
          <a:ln>
            <a:noFill/>
          </a:ln>
        </p:spPr>
      </p:pic>
      <p:sp>
        <p:nvSpPr>
          <p:cNvPr id="22" name="Isosceles Triangle 21">
            <a:extLst>
              <a:ext uri="{FF2B5EF4-FFF2-40B4-BE49-F238E27FC236}">
                <a16:creationId xmlns:a16="http://schemas.microsoft.com/office/drawing/2014/main" id="{3ECA69A1-7536-43AC-85EF-C7106179F5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604080" y="6453143"/>
            <a:ext cx="814903" cy="404857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5071471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150</TotalTime>
  <Words>971</Words>
  <Application>Microsoft Office PowerPoint</Application>
  <PresentationFormat>Widescreen</PresentationFormat>
  <Paragraphs>147</Paragraphs>
  <Slides>22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22</vt:i4>
      </vt:variant>
    </vt:vector>
  </HeadingPairs>
  <TitlesOfParts>
    <vt:vector size="27" baseType="lpstr">
      <vt:lpstr>Aptos</vt:lpstr>
      <vt:lpstr>Aptos Display</vt:lpstr>
      <vt:lpstr>Arial</vt:lpstr>
      <vt:lpstr>Calibri</vt:lpstr>
      <vt:lpstr>Tema do Office</vt:lpstr>
      <vt:lpstr>ÁREA PASTORAL NOSSA SENHORA DO BRASIL</vt:lpstr>
      <vt:lpstr>2. VISÃO GERAL DO DOCUMENTO 100</vt:lpstr>
      <vt:lpstr>3. CAPÍTULO 1 – SINAIS DOS TEMPOS</vt:lpstr>
      <vt:lpstr>Realidade</vt:lpstr>
      <vt:lpstr>Capítulo 1 – Sinais dos tempos</vt:lpstr>
      <vt:lpstr>4. CAPÍTULO 2 – PALAVRA DE DEUS E COMUNIDADE</vt:lpstr>
      <vt:lpstr>Capítulo 2 – Palavra de Deus, vida e missão</vt:lpstr>
      <vt:lpstr>5. CAPÍTULO 3 – SURGIMENTO DA PARÓQUIA</vt:lpstr>
      <vt:lpstr>Apresentação do PowerPoint</vt:lpstr>
      <vt:lpstr>Capítulo 3 – Surgimento e evolução da Paróquia</vt:lpstr>
      <vt:lpstr>6. CAPÍTULO 4 – COMUNIDADE PAROQUIAL</vt:lpstr>
      <vt:lpstr>Capítulo 4 – Comunidade Paroquial</vt:lpstr>
      <vt:lpstr>7. CAPÍTULO 5 – SUJEITOS DA MISSÃO</vt:lpstr>
      <vt:lpstr>Capítulo 5 – Sujeitos e tarefas</vt:lpstr>
      <vt:lpstr>8. CAPÍTULO 6 – PROPOSIÇÕES PASTORAIS</vt:lpstr>
      <vt:lpstr>Capítulo 6 – Proposições pastorais</vt:lpstr>
      <vt:lpstr>9. SÍNTESE: AS 3 GRANDES CONVERSÕES</vt:lpstr>
      <vt:lpstr>10. ESPIRITUALIDADE FRANCISCANA</vt:lpstr>
      <vt:lpstr>Frase-síntese final do Documento</vt:lpstr>
      <vt:lpstr>11. DINÂMICA EM GRUPO</vt:lpstr>
      <vt:lpstr>12. ENCAMINHAMENTOS PRÁTICOS</vt:lpstr>
      <vt:lpstr>13. CONCLUSÃO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João Augusto STASCXAK</dc:creator>
  <cp:lastModifiedBy>João Augusto STASCXAK</cp:lastModifiedBy>
  <cp:revision>1</cp:revision>
  <dcterms:created xsi:type="dcterms:W3CDTF">2026-03-30T17:17:09Z</dcterms:created>
  <dcterms:modified xsi:type="dcterms:W3CDTF">2026-03-30T19:47:36Z</dcterms:modified>
</cp:coreProperties>
</file>