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7" r:id="rId12"/>
    <p:sldId id="268" r:id="rId13"/>
    <p:sldId id="265" r:id="rId14"/>
    <p:sldId id="266" r:id="rId15"/>
    <p:sldId id="270" r:id="rId16"/>
    <p:sldId id="271" r:id="rId17"/>
    <p:sldId id="272" r:id="rId18"/>
    <p:sldId id="273" r:id="rId19"/>
    <p:sldId id="277" r:id="rId20"/>
    <p:sldId id="274" r:id="rId21"/>
    <p:sldId id="275" r:id="rId22"/>
    <p:sldId id="278" r:id="rId23"/>
    <p:sldId id="276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ABBCF2-F7D8-4FA5-B1CD-050A4297288F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E0BF4B1-83FF-41B2-B0E3-6A1D2F7592F6}">
      <dgm:prSet/>
      <dgm:spPr/>
      <dgm:t>
        <a:bodyPr/>
        <a:lstStyle/>
        <a:p>
          <a:r>
            <a:rPr lang="pt-BR" b="1"/>
            <a:t>Objetivo:</a:t>
          </a:r>
          <a:r>
            <a:rPr lang="pt-BR"/>
            <a:t> situar espiritualmente e pastoralmente</a:t>
          </a:r>
          <a:endParaRPr lang="en-US"/>
        </a:p>
      </dgm:t>
    </dgm:pt>
    <dgm:pt modelId="{8C8FE392-2F62-4E6B-B535-D456EAB9B52A}" type="parTrans" cxnId="{EDA2839D-116B-4F9F-BBD2-7BBCE5C39BD0}">
      <dgm:prSet/>
      <dgm:spPr/>
      <dgm:t>
        <a:bodyPr/>
        <a:lstStyle/>
        <a:p>
          <a:endParaRPr lang="en-US"/>
        </a:p>
      </dgm:t>
    </dgm:pt>
    <dgm:pt modelId="{B0BEB574-586A-4AF9-B13C-B873F7A5D765}" type="sibTrans" cxnId="{EDA2839D-116B-4F9F-BBD2-7BBCE5C39BD0}">
      <dgm:prSet/>
      <dgm:spPr/>
      <dgm:t>
        <a:bodyPr/>
        <a:lstStyle/>
        <a:p>
          <a:endParaRPr lang="en-US"/>
        </a:p>
      </dgm:t>
    </dgm:pt>
    <dgm:pt modelId="{BF59C3EC-CF97-4CF4-9EA1-D31D0509F5E9}">
      <dgm:prSet/>
      <dgm:spPr/>
      <dgm:t>
        <a:bodyPr/>
        <a:lstStyle/>
        <a:p>
          <a:r>
            <a:rPr lang="pt-BR"/>
            <a:t>Frase-chave: “Estamos construindo os primeiros passos de uma Igreja que nasce missionária.”</a:t>
          </a:r>
          <a:endParaRPr lang="en-US"/>
        </a:p>
      </dgm:t>
    </dgm:pt>
    <dgm:pt modelId="{6C7FFBE6-CA97-455A-BA52-E0389246A549}" type="parTrans" cxnId="{CF132F87-BE87-4E14-9586-31029EC3C0CC}">
      <dgm:prSet/>
      <dgm:spPr/>
      <dgm:t>
        <a:bodyPr/>
        <a:lstStyle/>
        <a:p>
          <a:endParaRPr lang="en-US"/>
        </a:p>
      </dgm:t>
    </dgm:pt>
    <dgm:pt modelId="{4DBBBC98-E26D-48E7-B183-3871313A0680}" type="sibTrans" cxnId="{CF132F87-BE87-4E14-9586-31029EC3C0CC}">
      <dgm:prSet/>
      <dgm:spPr/>
      <dgm:t>
        <a:bodyPr/>
        <a:lstStyle/>
        <a:p>
          <a:endParaRPr lang="en-US"/>
        </a:p>
      </dgm:t>
    </dgm:pt>
    <dgm:pt modelId="{E5E0C8DC-8D20-4DE8-BF45-B8387A2E1C34}" type="pres">
      <dgm:prSet presAssocID="{02ABBCF2-F7D8-4FA5-B1CD-050A4297288F}" presName="vert0" presStyleCnt="0">
        <dgm:presLayoutVars>
          <dgm:dir/>
          <dgm:animOne val="branch"/>
          <dgm:animLvl val="lvl"/>
        </dgm:presLayoutVars>
      </dgm:prSet>
      <dgm:spPr/>
    </dgm:pt>
    <dgm:pt modelId="{7E8FD0FA-50F8-45C8-AA29-FDDF237A4CFB}" type="pres">
      <dgm:prSet presAssocID="{6E0BF4B1-83FF-41B2-B0E3-6A1D2F7592F6}" presName="thickLine" presStyleLbl="alignNode1" presStyleIdx="0" presStyleCnt="2"/>
      <dgm:spPr/>
    </dgm:pt>
    <dgm:pt modelId="{B4399EBF-7E93-4321-92AE-375120B67B91}" type="pres">
      <dgm:prSet presAssocID="{6E0BF4B1-83FF-41B2-B0E3-6A1D2F7592F6}" presName="horz1" presStyleCnt="0"/>
      <dgm:spPr/>
    </dgm:pt>
    <dgm:pt modelId="{32822D49-3A7C-43D5-AA37-94ED2D28B0B8}" type="pres">
      <dgm:prSet presAssocID="{6E0BF4B1-83FF-41B2-B0E3-6A1D2F7592F6}" presName="tx1" presStyleLbl="revTx" presStyleIdx="0" presStyleCnt="2"/>
      <dgm:spPr/>
    </dgm:pt>
    <dgm:pt modelId="{A0E306C4-4D85-4971-BEA2-D3F9ACCD3497}" type="pres">
      <dgm:prSet presAssocID="{6E0BF4B1-83FF-41B2-B0E3-6A1D2F7592F6}" presName="vert1" presStyleCnt="0"/>
      <dgm:spPr/>
    </dgm:pt>
    <dgm:pt modelId="{3376DB25-2475-4341-9541-A614643FBCD7}" type="pres">
      <dgm:prSet presAssocID="{BF59C3EC-CF97-4CF4-9EA1-D31D0509F5E9}" presName="thickLine" presStyleLbl="alignNode1" presStyleIdx="1" presStyleCnt="2"/>
      <dgm:spPr/>
    </dgm:pt>
    <dgm:pt modelId="{3F4BAB67-B592-49E8-BEED-E357A711E9B7}" type="pres">
      <dgm:prSet presAssocID="{BF59C3EC-CF97-4CF4-9EA1-D31D0509F5E9}" presName="horz1" presStyleCnt="0"/>
      <dgm:spPr/>
    </dgm:pt>
    <dgm:pt modelId="{5FFB4F2F-EDF6-4564-8AD5-0F5E8C5E58F0}" type="pres">
      <dgm:prSet presAssocID="{BF59C3EC-CF97-4CF4-9EA1-D31D0509F5E9}" presName="tx1" presStyleLbl="revTx" presStyleIdx="1" presStyleCnt="2"/>
      <dgm:spPr/>
    </dgm:pt>
    <dgm:pt modelId="{EBB4149C-481B-421F-997B-8177876E06F3}" type="pres">
      <dgm:prSet presAssocID="{BF59C3EC-CF97-4CF4-9EA1-D31D0509F5E9}" presName="vert1" presStyleCnt="0"/>
      <dgm:spPr/>
    </dgm:pt>
  </dgm:ptLst>
  <dgm:cxnLst>
    <dgm:cxn modelId="{BC431504-0151-4F5E-9566-8108AEF0AF24}" type="presOf" srcId="{6E0BF4B1-83FF-41B2-B0E3-6A1D2F7592F6}" destId="{32822D49-3A7C-43D5-AA37-94ED2D28B0B8}" srcOrd="0" destOrd="0" presId="urn:microsoft.com/office/officeart/2008/layout/LinedList"/>
    <dgm:cxn modelId="{A45D6D55-40F9-496D-A5DB-23237ED4FB4D}" type="presOf" srcId="{02ABBCF2-F7D8-4FA5-B1CD-050A4297288F}" destId="{E5E0C8DC-8D20-4DE8-BF45-B8387A2E1C34}" srcOrd="0" destOrd="0" presId="urn:microsoft.com/office/officeart/2008/layout/LinedList"/>
    <dgm:cxn modelId="{CF132F87-BE87-4E14-9586-31029EC3C0CC}" srcId="{02ABBCF2-F7D8-4FA5-B1CD-050A4297288F}" destId="{BF59C3EC-CF97-4CF4-9EA1-D31D0509F5E9}" srcOrd="1" destOrd="0" parTransId="{6C7FFBE6-CA97-455A-BA52-E0389246A549}" sibTransId="{4DBBBC98-E26D-48E7-B183-3871313A0680}"/>
    <dgm:cxn modelId="{1082198C-41D5-4CD3-B9F3-48AC57AAF6FD}" type="presOf" srcId="{BF59C3EC-CF97-4CF4-9EA1-D31D0509F5E9}" destId="{5FFB4F2F-EDF6-4564-8AD5-0F5E8C5E58F0}" srcOrd="0" destOrd="0" presId="urn:microsoft.com/office/officeart/2008/layout/LinedList"/>
    <dgm:cxn modelId="{EDA2839D-116B-4F9F-BBD2-7BBCE5C39BD0}" srcId="{02ABBCF2-F7D8-4FA5-B1CD-050A4297288F}" destId="{6E0BF4B1-83FF-41B2-B0E3-6A1D2F7592F6}" srcOrd="0" destOrd="0" parTransId="{8C8FE392-2F62-4E6B-B535-D456EAB9B52A}" sibTransId="{B0BEB574-586A-4AF9-B13C-B873F7A5D765}"/>
    <dgm:cxn modelId="{5F088A35-C77A-4BD1-AD75-9B49F3896CCD}" type="presParOf" srcId="{E5E0C8DC-8D20-4DE8-BF45-B8387A2E1C34}" destId="{7E8FD0FA-50F8-45C8-AA29-FDDF237A4CFB}" srcOrd="0" destOrd="0" presId="urn:microsoft.com/office/officeart/2008/layout/LinedList"/>
    <dgm:cxn modelId="{BD293D5C-89B5-404A-B068-2D1CE8FD3A5C}" type="presParOf" srcId="{E5E0C8DC-8D20-4DE8-BF45-B8387A2E1C34}" destId="{B4399EBF-7E93-4321-92AE-375120B67B91}" srcOrd="1" destOrd="0" presId="urn:microsoft.com/office/officeart/2008/layout/LinedList"/>
    <dgm:cxn modelId="{322C0270-5451-494A-A827-A075F7448B71}" type="presParOf" srcId="{B4399EBF-7E93-4321-92AE-375120B67B91}" destId="{32822D49-3A7C-43D5-AA37-94ED2D28B0B8}" srcOrd="0" destOrd="0" presId="urn:microsoft.com/office/officeart/2008/layout/LinedList"/>
    <dgm:cxn modelId="{ACA5C468-CAC4-4632-8056-632DBD417E2B}" type="presParOf" srcId="{B4399EBF-7E93-4321-92AE-375120B67B91}" destId="{A0E306C4-4D85-4971-BEA2-D3F9ACCD3497}" srcOrd="1" destOrd="0" presId="urn:microsoft.com/office/officeart/2008/layout/LinedList"/>
    <dgm:cxn modelId="{7C0815C6-3D76-4B7A-934A-97DCD4609502}" type="presParOf" srcId="{E5E0C8DC-8D20-4DE8-BF45-B8387A2E1C34}" destId="{3376DB25-2475-4341-9541-A614643FBCD7}" srcOrd="2" destOrd="0" presId="urn:microsoft.com/office/officeart/2008/layout/LinedList"/>
    <dgm:cxn modelId="{5A8E1410-A013-475F-B7D4-BCEE47FF95FB}" type="presParOf" srcId="{E5E0C8DC-8D20-4DE8-BF45-B8387A2E1C34}" destId="{3F4BAB67-B592-49E8-BEED-E357A711E9B7}" srcOrd="3" destOrd="0" presId="urn:microsoft.com/office/officeart/2008/layout/LinedList"/>
    <dgm:cxn modelId="{F80E52FC-6AB6-4D90-A75C-B70A18E06023}" type="presParOf" srcId="{3F4BAB67-B592-49E8-BEED-E357A711E9B7}" destId="{5FFB4F2F-EDF6-4564-8AD5-0F5E8C5E58F0}" srcOrd="0" destOrd="0" presId="urn:microsoft.com/office/officeart/2008/layout/LinedList"/>
    <dgm:cxn modelId="{49705F9C-9C7B-4D56-8FDE-290235ECB5F2}" type="presParOf" srcId="{3F4BAB67-B592-49E8-BEED-E357A711E9B7}" destId="{EBB4149C-481B-421F-997B-8177876E06F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F6B20E-1571-438C-ACBC-9B7124E09FC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C9472D1-8E5F-44CC-98C2-039FB3FA17F8}">
      <dgm:prSet/>
      <dgm:spPr/>
      <dgm:t>
        <a:bodyPr/>
        <a:lstStyle/>
        <a:p>
          <a:r>
            <a:rPr lang="pt-BR" b="1"/>
            <a:t>Objetivo:</a:t>
          </a:r>
          <a:r>
            <a:rPr lang="pt-BR"/>
            <a:t> dar consciência do momento histórico</a:t>
          </a:r>
          <a:endParaRPr lang="en-US"/>
        </a:p>
      </dgm:t>
    </dgm:pt>
    <dgm:pt modelId="{553B36E3-FFA1-41AB-AB1F-B4799F2A3A66}" type="parTrans" cxnId="{E2C3C5D8-D2CC-45B9-9585-CC9E943C6144}">
      <dgm:prSet/>
      <dgm:spPr/>
      <dgm:t>
        <a:bodyPr/>
        <a:lstStyle/>
        <a:p>
          <a:endParaRPr lang="en-US"/>
        </a:p>
      </dgm:t>
    </dgm:pt>
    <dgm:pt modelId="{BCDDF161-B517-4BF7-8445-F3EC3F6F7A98}" type="sibTrans" cxnId="{E2C3C5D8-D2CC-45B9-9585-CC9E943C6144}">
      <dgm:prSet/>
      <dgm:spPr/>
      <dgm:t>
        <a:bodyPr/>
        <a:lstStyle/>
        <a:p>
          <a:endParaRPr lang="en-US"/>
        </a:p>
      </dgm:t>
    </dgm:pt>
    <dgm:pt modelId="{4EAF7639-D33E-41AB-B8EE-3CE80C72CDEC}">
      <dgm:prSet/>
      <dgm:spPr/>
      <dgm:t>
        <a:bodyPr/>
        <a:lstStyle/>
        <a:p>
          <a:r>
            <a:rPr lang="pt-BR"/>
            <a:t>Diocese recém-criada → momento fundacional</a:t>
          </a:r>
          <a:endParaRPr lang="en-US"/>
        </a:p>
      </dgm:t>
    </dgm:pt>
    <dgm:pt modelId="{131CC6E8-6130-4D53-8417-85344759A703}" type="parTrans" cxnId="{4C71679F-A377-45AD-BC12-355091602CF5}">
      <dgm:prSet/>
      <dgm:spPr/>
      <dgm:t>
        <a:bodyPr/>
        <a:lstStyle/>
        <a:p>
          <a:endParaRPr lang="en-US"/>
        </a:p>
      </dgm:t>
    </dgm:pt>
    <dgm:pt modelId="{4704133E-8ACE-4955-AC17-1D43311A68FD}" type="sibTrans" cxnId="{4C71679F-A377-45AD-BC12-355091602CF5}">
      <dgm:prSet/>
      <dgm:spPr/>
      <dgm:t>
        <a:bodyPr/>
        <a:lstStyle/>
        <a:p>
          <a:endParaRPr lang="en-US"/>
        </a:p>
      </dgm:t>
    </dgm:pt>
    <dgm:pt modelId="{1854D872-1A38-4E0A-9526-FEAD8F10A662}">
      <dgm:prSet/>
      <dgm:spPr/>
      <dgm:t>
        <a:bodyPr/>
        <a:lstStyle/>
        <a:p>
          <a:r>
            <a:rPr lang="pt-BR"/>
            <a:t>Não é apenas organização → é identidade pastoral</a:t>
          </a:r>
          <a:endParaRPr lang="en-US"/>
        </a:p>
      </dgm:t>
    </dgm:pt>
    <dgm:pt modelId="{E5253F56-E27D-4810-A8C1-B4C7906AD661}" type="parTrans" cxnId="{85D686EB-5D3C-408D-8539-961340E8EFBC}">
      <dgm:prSet/>
      <dgm:spPr/>
      <dgm:t>
        <a:bodyPr/>
        <a:lstStyle/>
        <a:p>
          <a:endParaRPr lang="en-US"/>
        </a:p>
      </dgm:t>
    </dgm:pt>
    <dgm:pt modelId="{6A2D4782-BBCF-4A86-A44A-F8D284051378}" type="sibTrans" cxnId="{85D686EB-5D3C-408D-8539-961340E8EFBC}">
      <dgm:prSet/>
      <dgm:spPr/>
      <dgm:t>
        <a:bodyPr/>
        <a:lstStyle/>
        <a:p>
          <a:endParaRPr lang="en-US"/>
        </a:p>
      </dgm:t>
    </dgm:pt>
    <dgm:pt modelId="{31221EB7-BC53-4143-9641-74354805F3D8}">
      <dgm:prSet/>
      <dgm:spPr/>
      <dgm:t>
        <a:bodyPr/>
        <a:lstStyle/>
        <a:p>
          <a:r>
            <a:rPr lang="pt-BR"/>
            <a:t>Caminho em comunhão com Fortaleza</a:t>
          </a:r>
          <a:endParaRPr lang="en-US"/>
        </a:p>
      </dgm:t>
    </dgm:pt>
    <dgm:pt modelId="{49002935-B027-42C6-AC47-864F0987BFC3}" type="parTrans" cxnId="{5BB75EFD-62F3-4F39-9618-53D9267D7427}">
      <dgm:prSet/>
      <dgm:spPr/>
      <dgm:t>
        <a:bodyPr/>
        <a:lstStyle/>
        <a:p>
          <a:endParaRPr lang="en-US"/>
        </a:p>
      </dgm:t>
    </dgm:pt>
    <dgm:pt modelId="{EB49368D-579F-4525-97C6-BE1F2EDF6C4A}" type="sibTrans" cxnId="{5BB75EFD-62F3-4F39-9618-53D9267D7427}">
      <dgm:prSet/>
      <dgm:spPr/>
      <dgm:t>
        <a:bodyPr/>
        <a:lstStyle/>
        <a:p>
          <a:endParaRPr lang="en-US"/>
        </a:p>
      </dgm:t>
    </dgm:pt>
    <dgm:pt modelId="{AEB38BFB-071D-41D5-A0F6-6B20835929BA}">
      <dgm:prSet/>
      <dgm:spPr/>
      <dgm:t>
        <a:bodyPr/>
        <a:lstStyle/>
        <a:p>
          <a:r>
            <a:rPr lang="pt-BR"/>
            <a:t>👉 Ideia central:</a:t>
          </a:r>
          <a:endParaRPr lang="en-US"/>
        </a:p>
      </dgm:t>
    </dgm:pt>
    <dgm:pt modelId="{A3BCEEFE-88FE-437E-BB6E-6B5C4655DEC5}" type="parTrans" cxnId="{7CFE5A50-61B1-4D2A-859C-55BA9E72CBE6}">
      <dgm:prSet/>
      <dgm:spPr/>
      <dgm:t>
        <a:bodyPr/>
        <a:lstStyle/>
        <a:p>
          <a:endParaRPr lang="en-US"/>
        </a:p>
      </dgm:t>
    </dgm:pt>
    <dgm:pt modelId="{4FEB6CE3-B2C9-4947-BEBD-5AF048BD7551}" type="sibTrans" cxnId="{7CFE5A50-61B1-4D2A-859C-55BA9E72CBE6}">
      <dgm:prSet/>
      <dgm:spPr/>
      <dgm:t>
        <a:bodyPr/>
        <a:lstStyle/>
        <a:p>
          <a:endParaRPr lang="en-US"/>
        </a:p>
      </dgm:t>
    </dgm:pt>
    <dgm:pt modelId="{89E72EE8-98F9-4FD6-B569-5EB3C8DCAFED}">
      <dgm:prSet/>
      <dgm:spPr/>
      <dgm:t>
        <a:bodyPr/>
        <a:lstStyle/>
        <a:p>
          <a:r>
            <a:rPr lang="pt-BR"/>
            <a:t>“</a:t>
          </a:r>
          <a:r>
            <a:rPr lang="pt-BR" b="1"/>
            <a:t>Estamos definindo o jeito de ser Igreja da Diocese</a:t>
          </a:r>
          <a:r>
            <a:rPr lang="pt-BR"/>
            <a:t>.”</a:t>
          </a:r>
          <a:endParaRPr lang="en-US"/>
        </a:p>
      </dgm:t>
    </dgm:pt>
    <dgm:pt modelId="{5EB2D3B5-C5F8-48C7-9194-5FB23950542B}" type="parTrans" cxnId="{7279B422-8B03-494F-9761-4F66A0903450}">
      <dgm:prSet/>
      <dgm:spPr/>
      <dgm:t>
        <a:bodyPr/>
        <a:lstStyle/>
        <a:p>
          <a:endParaRPr lang="en-US"/>
        </a:p>
      </dgm:t>
    </dgm:pt>
    <dgm:pt modelId="{638548C1-DCBB-44BC-ABA4-B0A948F86F10}" type="sibTrans" cxnId="{7279B422-8B03-494F-9761-4F66A0903450}">
      <dgm:prSet/>
      <dgm:spPr/>
      <dgm:t>
        <a:bodyPr/>
        <a:lstStyle/>
        <a:p>
          <a:endParaRPr lang="en-US"/>
        </a:p>
      </dgm:t>
    </dgm:pt>
    <dgm:pt modelId="{B47C8A19-2898-4A5A-B8ED-435AE96119CC}" type="pres">
      <dgm:prSet presAssocID="{7DF6B20E-1571-438C-ACBC-9B7124E09FC6}" presName="linear" presStyleCnt="0">
        <dgm:presLayoutVars>
          <dgm:animLvl val="lvl"/>
          <dgm:resizeHandles val="exact"/>
        </dgm:presLayoutVars>
      </dgm:prSet>
      <dgm:spPr/>
    </dgm:pt>
    <dgm:pt modelId="{2B756D10-F1FF-453A-B59E-4D753D397138}" type="pres">
      <dgm:prSet presAssocID="{9C9472D1-8E5F-44CC-98C2-039FB3FA17F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C204E68-E7E4-40DC-9398-8B7EB10F507C}" type="pres">
      <dgm:prSet presAssocID="{9C9472D1-8E5F-44CC-98C2-039FB3FA17F8}" presName="childText" presStyleLbl="revTx" presStyleIdx="0" presStyleCnt="1">
        <dgm:presLayoutVars>
          <dgm:bulletEnabled val="1"/>
        </dgm:presLayoutVars>
      </dgm:prSet>
      <dgm:spPr/>
    </dgm:pt>
    <dgm:pt modelId="{2D69728A-4C11-44DA-BF03-8D645BF7D29C}" type="pres">
      <dgm:prSet presAssocID="{AEB38BFB-071D-41D5-A0F6-6B20835929B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76118BA-E265-40E9-A4D7-0BB5F775BB8E}" type="pres">
      <dgm:prSet presAssocID="{4FEB6CE3-B2C9-4947-BEBD-5AF048BD7551}" presName="spacer" presStyleCnt="0"/>
      <dgm:spPr/>
    </dgm:pt>
    <dgm:pt modelId="{CD109790-F043-4B31-9AF0-7E168383E103}" type="pres">
      <dgm:prSet presAssocID="{89E72EE8-98F9-4FD6-B569-5EB3C8DCAFE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01ACF13-4E27-4F7B-9E37-FB6A150E92C3}" type="presOf" srcId="{9C9472D1-8E5F-44CC-98C2-039FB3FA17F8}" destId="{2B756D10-F1FF-453A-B59E-4D753D397138}" srcOrd="0" destOrd="0" presId="urn:microsoft.com/office/officeart/2005/8/layout/vList2"/>
    <dgm:cxn modelId="{7279B422-8B03-494F-9761-4F66A0903450}" srcId="{7DF6B20E-1571-438C-ACBC-9B7124E09FC6}" destId="{89E72EE8-98F9-4FD6-B569-5EB3C8DCAFED}" srcOrd="2" destOrd="0" parTransId="{5EB2D3B5-C5F8-48C7-9194-5FB23950542B}" sibTransId="{638548C1-DCBB-44BC-ABA4-B0A948F86F10}"/>
    <dgm:cxn modelId="{8A006F2C-7FD2-4A7C-BB5B-2C6DC09BB03D}" type="presOf" srcId="{AEB38BFB-071D-41D5-A0F6-6B20835929BA}" destId="{2D69728A-4C11-44DA-BF03-8D645BF7D29C}" srcOrd="0" destOrd="0" presId="urn:microsoft.com/office/officeart/2005/8/layout/vList2"/>
    <dgm:cxn modelId="{7CFE5A50-61B1-4D2A-859C-55BA9E72CBE6}" srcId="{7DF6B20E-1571-438C-ACBC-9B7124E09FC6}" destId="{AEB38BFB-071D-41D5-A0F6-6B20835929BA}" srcOrd="1" destOrd="0" parTransId="{A3BCEEFE-88FE-437E-BB6E-6B5C4655DEC5}" sibTransId="{4FEB6CE3-B2C9-4947-BEBD-5AF048BD7551}"/>
    <dgm:cxn modelId="{3809F673-FB9C-43BE-9F2B-F811AEC96A9F}" type="presOf" srcId="{4EAF7639-D33E-41AB-B8EE-3CE80C72CDEC}" destId="{5C204E68-E7E4-40DC-9398-8B7EB10F507C}" srcOrd="0" destOrd="0" presId="urn:microsoft.com/office/officeart/2005/8/layout/vList2"/>
    <dgm:cxn modelId="{FCC75890-C0B5-460D-AFA9-BE9F9936341D}" type="presOf" srcId="{89E72EE8-98F9-4FD6-B569-5EB3C8DCAFED}" destId="{CD109790-F043-4B31-9AF0-7E168383E103}" srcOrd="0" destOrd="0" presId="urn:microsoft.com/office/officeart/2005/8/layout/vList2"/>
    <dgm:cxn modelId="{4C71679F-A377-45AD-BC12-355091602CF5}" srcId="{9C9472D1-8E5F-44CC-98C2-039FB3FA17F8}" destId="{4EAF7639-D33E-41AB-B8EE-3CE80C72CDEC}" srcOrd="0" destOrd="0" parTransId="{131CC6E8-6130-4D53-8417-85344759A703}" sibTransId="{4704133E-8ACE-4955-AC17-1D43311A68FD}"/>
    <dgm:cxn modelId="{78EC15A6-3C03-401E-8CD8-F9BA505E1003}" type="presOf" srcId="{1854D872-1A38-4E0A-9526-FEAD8F10A662}" destId="{5C204E68-E7E4-40DC-9398-8B7EB10F507C}" srcOrd="0" destOrd="1" presId="urn:microsoft.com/office/officeart/2005/8/layout/vList2"/>
    <dgm:cxn modelId="{51ADAAD0-79FE-4D06-9A46-6070E84893ED}" type="presOf" srcId="{7DF6B20E-1571-438C-ACBC-9B7124E09FC6}" destId="{B47C8A19-2898-4A5A-B8ED-435AE96119CC}" srcOrd="0" destOrd="0" presId="urn:microsoft.com/office/officeart/2005/8/layout/vList2"/>
    <dgm:cxn modelId="{E2C3C5D8-D2CC-45B9-9585-CC9E943C6144}" srcId="{7DF6B20E-1571-438C-ACBC-9B7124E09FC6}" destId="{9C9472D1-8E5F-44CC-98C2-039FB3FA17F8}" srcOrd="0" destOrd="0" parTransId="{553B36E3-FFA1-41AB-AB1F-B4799F2A3A66}" sibTransId="{BCDDF161-B517-4BF7-8445-F3EC3F6F7A98}"/>
    <dgm:cxn modelId="{87728BE1-B1A5-440A-B681-535013BA001E}" type="presOf" srcId="{31221EB7-BC53-4143-9641-74354805F3D8}" destId="{5C204E68-E7E4-40DC-9398-8B7EB10F507C}" srcOrd="0" destOrd="2" presId="urn:microsoft.com/office/officeart/2005/8/layout/vList2"/>
    <dgm:cxn modelId="{85D686EB-5D3C-408D-8539-961340E8EFBC}" srcId="{9C9472D1-8E5F-44CC-98C2-039FB3FA17F8}" destId="{1854D872-1A38-4E0A-9526-FEAD8F10A662}" srcOrd="1" destOrd="0" parTransId="{E5253F56-E27D-4810-A8C1-B4C7906AD661}" sibTransId="{6A2D4782-BBCF-4A86-A44A-F8D284051378}"/>
    <dgm:cxn modelId="{5BB75EFD-62F3-4F39-9618-53D9267D7427}" srcId="{9C9472D1-8E5F-44CC-98C2-039FB3FA17F8}" destId="{31221EB7-BC53-4143-9641-74354805F3D8}" srcOrd="2" destOrd="0" parTransId="{49002935-B027-42C6-AC47-864F0987BFC3}" sibTransId="{EB49368D-579F-4525-97C6-BE1F2EDF6C4A}"/>
    <dgm:cxn modelId="{96279346-BE1B-4DFD-87BC-9A1D9835E76B}" type="presParOf" srcId="{B47C8A19-2898-4A5A-B8ED-435AE96119CC}" destId="{2B756D10-F1FF-453A-B59E-4D753D397138}" srcOrd="0" destOrd="0" presId="urn:microsoft.com/office/officeart/2005/8/layout/vList2"/>
    <dgm:cxn modelId="{E0672817-6AB4-44E1-9896-ECA9FFADD36F}" type="presParOf" srcId="{B47C8A19-2898-4A5A-B8ED-435AE96119CC}" destId="{5C204E68-E7E4-40DC-9398-8B7EB10F507C}" srcOrd="1" destOrd="0" presId="urn:microsoft.com/office/officeart/2005/8/layout/vList2"/>
    <dgm:cxn modelId="{7E6B009D-9EDF-4FAA-98A4-7854C0B13DA0}" type="presParOf" srcId="{B47C8A19-2898-4A5A-B8ED-435AE96119CC}" destId="{2D69728A-4C11-44DA-BF03-8D645BF7D29C}" srcOrd="2" destOrd="0" presId="urn:microsoft.com/office/officeart/2005/8/layout/vList2"/>
    <dgm:cxn modelId="{8C54480C-CA2A-4C49-A912-039E4DF845FB}" type="presParOf" srcId="{B47C8A19-2898-4A5A-B8ED-435AE96119CC}" destId="{B76118BA-E265-40E9-A4D7-0BB5F775BB8E}" srcOrd="3" destOrd="0" presId="urn:microsoft.com/office/officeart/2005/8/layout/vList2"/>
    <dgm:cxn modelId="{5451AE41-4F02-46DA-B2FE-BF552F648FFE}" type="presParOf" srcId="{B47C8A19-2898-4A5A-B8ED-435AE96119CC}" destId="{CD109790-F043-4B31-9AF0-7E168383E10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FD0FA-50F8-45C8-AA29-FDDF237A4CFB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22D49-3A7C-43D5-AA37-94ED2D28B0B8}">
      <dsp:nvSpPr>
        <dsp:cNvPr id="0" name=""/>
        <dsp:cNvSpPr/>
      </dsp:nvSpPr>
      <dsp:spPr>
        <a:xfrm>
          <a:off x="0" y="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b="1" kern="1200"/>
            <a:t>Objetivo:</a:t>
          </a:r>
          <a:r>
            <a:rPr lang="pt-BR" sz="4300" kern="1200"/>
            <a:t> situar espiritualmente e pastoralmente</a:t>
          </a:r>
          <a:endParaRPr lang="en-US" sz="4300" kern="1200"/>
        </a:p>
      </dsp:txBody>
      <dsp:txXfrm>
        <a:off x="0" y="0"/>
        <a:ext cx="6900512" cy="2768070"/>
      </dsp:txXfrm>
    </dsp:sp>
    <dsp:sp modelId="{3376DB25-2475-4341-9541-A614643FBCD7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B4F2F-EDF6-4564-8AD5-0F5E8C5E58F0}">
      <dsp:nvSpPr>
        <dsp:cNvPr id="0" name=""/>
        <dsp:cNvSpPr/>
      </dsp:nvSpPr>
      <dsp:spPr>
        <a:xfrm>
          <a:off x="0" y="276807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/>
            <a:t>Frase-chave: “Estamos construindo os primeiros passos de uma Igreja que nasce missionária.”</a:t>
          </a:r>
          <a:endParaRPr lang="en-US" sz="4300" kern="1200"/>
        </a:p>
      </dsp:txBody>
      <dsp:txXfrm>
        <a:off x="0" y="2768070"/>
        <a:ext cx="6900512" cy="2768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56D10-F1FF-453A-B59E-4D753D397138}">
      <dsp:nvSpPr>
        <dsp:cNvPr id="0" name=""/>
        <dsp:cNvSpPr/>
      </dsp:nvSpPr>
      <dsp:spPr>
        <a:xfrm>
          <a:off x="0" y="87578"/>
          <a:ext cx="6900512" cy="12331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kern="1200"/>
            <a:t>Objetivo:</a:t>
          </a:r>
          <a:r>
            <a:rPr lang="pt-BR" sz="3100" kern="1200"/>
            <a:t> dar consciência do momento histórico</a:t>
          </a:r>
          <a:endParaRPr lang="en-US" sz="3100" kern="1200"/>
        </a:p>
      </dsp:txBody>
      <dsp:txXfrm>
        <a:off x="60199" y="147777"/>
        <a:ext cx="6780114" cy="1112781"/>
      </dsp:txXfrm>
    </dsp:sp>
    <dsp:sp modelId="{5C204E68-E7E4-40DC-9398-8B7EB10F507C}">
      <dsp:nvSpPr>
        <dsp:cNvPr id="0" name=""/>
        <dsp:cNvSpPr/>
      </dsp:nvSpPr>
      <dsp:spPr>
        <a:xfrm>
          <a:off x="0" y="1320758"/>
          <a:ext cx="6900512" cy="1572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kern="1200"/>
            <a:t>Diocese recém-criada → momento fundacional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kern="1200"/>
            <a:t>Não é apenas organização → é identidade pastoral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kern="1200"/>
            <a:t>Caminho em comunhão com Fortaleza</a:t>
          </a:r>
          <a:endParaRPr lang="en-US" sz="2400" kern="1200"/>
        </a:p>
      </dsp:txBody>
      <dsp:txXfrm>
        <a:off x="0" y="1320758"/>
        <a:ext cx="6900512" cy="1572165"/>
      </dsp:txXfrm>
    </dsp:sp>
    <dsp:sp modelId="{2D69728A-4C11-44DA-BF03-8D645BF7D29C}">
      <dsp:nvSpPr>
        <dsp:cNvPr id="0" name=""/>
        <dsp:cNvSpPr/>
      </dsp:nvSpPr>
      <dsp:spPr>
        <a:xfrm>
          <a:off x="0" y="2892923"/>
          <a:ext cx="6900512" cy="1233179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👉 Ideia central:</a:t>
          </a:r>
          <a:endParaRPr lang="en-US" sz="3100" kern="1200"/>
        </a:p>
      </dsp:txBody>
      <dsp:txXfrm>
        <a:off x="60199" y="2953122"/>
        <a:ext cx="6780114" cy="1112781"/>
      </dsp:txXfrm>
    </dsp:sp>
    <dsp:sp modelId="{CD109790-F043-4B31-9AF0-7E168383E103}">
      <dsp:nvSpPr>
        <dsp:cNvPr id="0" name=""/>
        <dsp:cNvSpPr/>
      </dsp:nvSpPr>
      <dsp:spPr>
        <a:xfrm>
          <a:off x="0" y="4215383"/>
          <a:ext cx="6900512" cy="1233179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“</a:t>
          </a:r>
          <a:r>
            <a:rPr lang="pt-BR" sz="3100" b="1" kern="1200"/>
            <a:t>Estamos definindo o jeito de ser Igreja da Diocese</a:t>
          </a:r>
          <a:r>
            <a:rPr lang="pt-BR" sz="3100" kern="1200"/>
            <a:t>.”</a:t>
          </a:r>
          <a:endParaRPr lang="en-US" sz="3100" kern="1200"/>
        </a:p>
      </dsp:txBody>
      <dsp:txXfrm>
        <a:off x="60199" y="4275582"/>
        <a:ext cx="6780114" cy="1112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6F45BC-BD60-7681-7E77-018DC565F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54AA9D-A6C3-55A9-0ED6-1CD333C0E6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2D1AE5-82B4-179D-4455-1B9AA3CB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ECD5-0998-442C-A5D7-5F5979757096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C28FF1-93FF-0FE7-5CA9-1B354C382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5DEB93-1D7F-4274-FE3A-2229867FA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7B1E-7BD6-4AF9-BC08-41CCEE658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903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D647DF-38F6-DB9C-0ECF-5D122B816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08E0C95-F087-728F-9E08-CE3294CAF3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B11B77-DEB4-A2A3-9605-88758DEA6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ECD5-0998-442C-A5D7-5F5979757096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27C483-75C7-77BB-97A5-C509B608E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34BE52-DB77-9716-990B-4A5723377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7B1E-7BD6-4AF9-BC08-41CCEE658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982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D1E2166-3F66-D7A2-F4A2-888F716273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0B26246-2135-D3CD-87EB-BBA7684B2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F96688-860C-01C2-FEE1-734750BEB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ECD5-0998-442C-A5D7-5F5979757096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344B3C-8B8A-A1B3-DC7E-4835E26AA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110D56-DB91-E653-5AD1-E7F69F885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7B1E-7BD6-4AF9-BC08-41CCEE658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1006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E4FF79-DB93-11DA-4B6E-BE4649B28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CFA036-FB51-175F-002F-7FAD43325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018FDC-D8C8-46D8-C95F-0C249F7D7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ECD5-0998-442C-A5D7-5F5979757096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F6E4E1-2D17-7D5E-945B-D7C30FB45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24C9EB-B0B8-7CCD-0D3C-365406694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7B1E-7BD6-4AF9-BC08-41CCEE658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50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EF5D54-1561-D30B-738A-4FA5E91E4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717B4A9-12DD-89FF-FB05-4862F1B3F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8BC10F-159B-0CA2-B1D5-2F49BD128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ECD5-0998-442C-A5D7-5F5979757096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C57A13-728A-357C-8C84-8E577CD7D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33325F-0164-6E90-F025-12E891015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7B1E-7BD6-4AF9-BC08-41CCEE658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9175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AB7FBB-5944-186C-0CE7-346B7B2C3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94B887-7358-7FC9-9E3E-1D1AA6421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86F675B-38B3-D32B-EC76-53ECDD0C1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6C6BA3C-411F-2A51-0AAB-4056CE774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ECD5-0998-442C-A5D7-5F5979757096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B1470EC-F1A8-E4DB-46D4-FE215D9D9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489F3DC-1594-6FEC-ACE1-CE5EA6C1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7B1E-7BD6-4AF9-BC08-41CCEE658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33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10F07-1EF1-0542-E7FD-3A3284D1D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754CE84-C81A-69D7-583F-FEC77E6CE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FCB1ADA-CFD5-CBE9-CAF2-13201BB1D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7140550-6500-2766-D451-345795329E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47DD24D-DCD1-D3ED-15EF-DA82557746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D622B40-57F9-8CD5-6C99-01D28A861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ECD5-0998-442C-A5D7-5F5979757096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06D2725-45E1-56F6-DC64-C8024A78A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FC5AF72-1E22-7A95-99BC-2FE84F1E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7B1E-7BD6-4AF9-BC08-41CCEE658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926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271FFC-AB49-6B65-2DEE-0BF9437F0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A2073AA-A1AC-A65D-1712-84ECA4163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ECD5-0998-442C-A5D7-5F5979757096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D93C7CD-3B97-BFEA-0DC0-6570AE6CD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0E5C6D7-A7F7-E3CE-2A2E-79434C919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7B1E-7BD6-4AF9-BC08-41CCEE658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982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CC94308-2809-E5F0-2080-5AD01227E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ECD5-0998-442C-A5D7-5F5979757096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15095B4-86E7-6CBF-C27F-74966DA2F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B4CB4E7-C8ED-54CA-2010-6A3044D72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7B1E-7BD6-4AF9-BC08-41CCEE658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024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6CE2C-FC2B-BCA2-F08C-792BD5B30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A841A6-C61B-3E46-ED82-90A22BF44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A70C33F-43F2-190B-6B07-55B919312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DEEF58A-9A2A-4DFA-3542-8C183E9B3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ECD5-0998-442C-A5D7-5F5979757096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433EBBE-471C-C317-C37A-9DA130929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C5C1D5C-7703-6CF0-F0EC-38BB2005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7B1E-7BD6-4AF9-BC08-41CCEE658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70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0396D5-5DFB-7D64-D4CB-11942E156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17F90B9-EE64-DB11-688B-CE1EDFD2A8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1360ECE-A4C6-84F6-1417-8028C0729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9801627-5B11-19F0-D7C4-244C78010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ECD5-0998-442C-A5D7-5F5979757096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1DC328B-DF14-91B2-63BE-AB114A386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D2A4960-DEE7-C518-4667-D27E1A44F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7B1E-7BD6-4AF9-BC08-41CCEE658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676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C59C14F-CF23-136C-3934-96A0FF57B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5EA5798-4070-5361-1ACA-6E3FFF24E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C0F28A-5A72-A4CA-EC8D-BA57F1045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9DECD5-0998-442C-A5D7-5F5979757096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7BF68E-7910-888C-8830-046E6E43BE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965FFD-21DB-D46B-E498-E0C1763C36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7F7B1E-7BD6-4AF9-BC08-41CCEE658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0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5E6D426-F0BC-BD26-049F-CC7B3C3BAE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87" r="1779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655438" y="838201"/>
            <a:ext cx="7098161" cy="4549051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949709-7530-E11A-76DF-7C54362E8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473" y="1924619"/>
            <a:ext cx="5541054" cy="1655378"/>
          </a:xfrm>
        </p:spPr>
        <p:txBody>
          <a:bodyPr>
            <a:normAutofit/>
          </a:bodyPr>
          <a:lstStyle/>
          <a:p>
            <a:r>
              <a:rPr lang="pt-PT" sz="4400"/>
              <a:t>CONSELHO DE PASTORAL</a:t>
            </a:r>
            <a:endParaRPr lang="pt-BR" sz="44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45E361-B4E7-4663-03BA-4643756AA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8895" y="4092504"/>
            <a:ext cx="4431162" cy="514416"/>
          </a:xfrm>
        </p:spPr>
        <p:txBody>
          <a:bodyPr>
            <a:normAutofit/>
          </a:bodyPr>
          <a:lstStyle/>
          <a:p>
            <a:r>
              <a:rPr lang="pt-PT" dirty="0"/>
              <a:t>DIOCESE DE BATURITÉ (CE)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2898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1CEC28-63A4-B197-5E69-6FDA8C132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 b="1">
                <a:solidFill>
                  <a:srgbClr val="FFFFFF"/>
                </a:solidFill>
              </a:rPr>
              <a:t>Comissão para a Animação Bíblica da Vida e da Pastoral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98102F-3CFD-4240-8C4F-B481FF5C7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pt-BR" b="1" dirty="0"/>
              <a:t>Eixo:</a:t>
            </a:r>
            <a:r>
              <a:rPr lang="pt-BR" dirty="0"/>
              <a:t> Palavra de Deus como fundamento de toda a ação evangelizadora</a:t>
            </a:r>
          </a:p>
          <a:p>
            <a:r>
              <a:rPr lang="pt-BR" b="1" dirty="0"/>
              <a:t>Pastorais / serviços que podem integrar:</a:t>
            </a:r>
            <a:endParaRPr lang="pt-BR" dirty="0"/>
          </a:p>
          <a:p>
            <a:pPr lvl="1"/>
            <a:r>
              <a:rPr lang="pt-BR" dirty="0"/>
              <a:t>Círculos Bíblicos / Grupos de Reflexão</a:t>
            </a:r>
          </a:p>
          <a:p>
            <a:pPr lvl="1"/>
            <a:r>
              <a:rPr lang="pt-BR" dirty="0"/>
              <a:t>Escola da Palavra / Formação Bíblica</a:t>
            </a:r>
          </a:p>
          <a:p>
            <a:pPr lvl="1"/>
            <a:r>
              <a:rPr lang="pt-BR" dirty="0"/>
              <a:t>Lectio Divina (grupos ou iniciativas)</a:t>
            </a:r>
          </a:p>
          <a:p>
            <a:pPr lvl="1"/>
            <a:r>
              <a:rPr lang="pt-BR" dirty="0"/>
              <a:t>Ministério da Palavra (quando voltado à formação, não à liturgia)</a:t>
            </a:r>
          </a:p>
          <a:p>
            <a:pPr lvl="1"/>
            <a:r>
              <a:rPr lang="pt-BR" dirty="0"/>
              <a:t>Grupos de estudo bíblico (setoriais ou paroquiais)</a:t>
            </a:r>
          </a:p>
          <a:p>
            <a:r>
              <a:rPr lang="pt-BR" dirty="0"/>
              <a:t>👉 Critério: tudo que </a:t>
            </a:r>
            <a:r>
              <a:rPr lang="pt-BR" b="1" dirty="0"/>
              <a:t>forma, aprofunda e difunde a Sagrada Escritura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8451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E8303D8-8204-CB4E-61A3-18BBDB7BF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 b="1">
                <a:solidFill>
                  <a:srgbClr val="FFFFFF"/>
                </a:solidFill>
              </a:rPr>
              <a:t>Comissão da Vida e da Família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A00C53-D61F-BF74-2D20-6FD569D08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pt-BR" b="1" dirty="0"/>
              <a:t>Eixo:</a:t>
            </a:r>
            <a:r>
              <a:rPr lang="pt-BR" dirty="0"/>
              <a:t> Família e defesa da vida</a:t>
            </a:r>
          </a:p>
          <a:p>
            <a:r>
              <a:rPr lang="pt-BR" b="1" dirty="0"/>
              <a:t>Pastorais / serviços:</a:t>
            </a:r>
            <a:endParaRPr lang="pt-BR" dirty="0"/>
          </a:p>
          <a:p>
            <a:pPr lvl="1"/>
            <a:r>
              <a:rPr lang="pt-BR" dirty="0"/>
              <a:t>Pastoral Familiar</a:t>
            </a:r>
          </a:p>
          <a:p>
            <a:pPr lvl="1"/>
            <a:r>
              <a:rPr lang="pt-BR" dirty="0"/>
              <a:t>Encontro de Casais com Cristo (ECC)</a:t>
            </a:r>
          </a:p>
          <a:p>
            <a:pPr lvl="1"/>
            <a:r>
              <a:rPr lang="pt-BR" dirty="0"/>
              <a:t>Cursos de Noivos</a:t>
            </a:r>
          </a:p>
          <a:p>
            <a:pPr lvl="1"/>
            <a:r>
              <a:rPr lang="pt-BR" dirty="0"/>
              <a:t>Acompanhamento de casais e situações familiares</a:t>
            </a:r>
          </a:p>
          <a:p>
            <a:pPr lvl="1"/>
            <a:r>
              <a:rPr lang="pt-BR" dirty="0"/>
              <a:t>Grupos de mães, pais, casais</a:t>
            </a:r>
          </a:p>
          <a:p>
            <a:r>
              <a:rPr lang="pt-BR" dirty="0"/>
              <a:t>👉 Critério: tudo que </a:t>
            </a:r>
            <a:r>
              <a:rPr lang="pt-BR" b="1" dirty="0"/>
              <a:t>acompanha a vida familiar e promove a vida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6123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D1F554-C1D4-A3F3-C28F-B6F638335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 sz="3100" b="1">
                <a:solidFill>
                  <a:srgbClr val="FFFFFF"/>
                </a:solidFill>
              </a:rPr>
              <a:t>Comissão da Sustentabilidade da Ação Evangelizadora</a:t>
            </a:r>
            <a:endParaRPr lang="pt-BR" sz="31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47132B-E548-0A5F-FCE4-BA54CD181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pt-BR" b="1" dirty="0"/>
              <a:t>Eixo:</a:t>
            </a:r>
            <a:r>
              <a:rPr lang="pt-BR" dirty="0"/>
              <a:t> Sustentação material e gestão</a:t>
            </a:r>
          </a:p>
          <a:p>
            <a:r>
              <a:rPr lang="pt-BR" b="1" dirty="0"/>
              <a:t>Pastorais / serviços:</a:t>
            </a:r>
            <a:endParaRPr lang="pt-BR" dirty="0"/>
          </a:p>
          <a:p>
            <a:pPr lvl="1"/>
            <a:r>
              <a:rPr lang="pt-BR" dirty="0"/>
              <a:t>Pastoral do Dízimo</a:t>
            </a:r>
          </a:p>
          <a:p>
            <a:pPr lvl="1"/>
            <a:r>
              <a:rPr lang="pt-BR" dirty="0"/>
              <a:t>Equipe de festas</a:t>
            </a:r>
          </a:p>
          <a:p>
            <a:pPr lvl="1"/>
            <a:r>
              <a:rPr lang="pt-BR" dirty="0"/>
              <a:t>Conselho Econômico (em articulação)</a:t>
            </a:r>
          </a:p>
          <a:p>
            <a:pPr lvl="1"/>
            <a:r>
              <a:rPr lang="pt-BR" dirty="0"/>
              <a:t>Equipes de eventos e arrecadação</a:t>
            </a:r>
          </a:p>
          <a:p>
            <a:pPr lvl="1"/>
            <a:r>
              <a:rPr lang="pt-BR" dirty="0"/>
              <a:t>Administração paroquial (secretaria, apoio estrutural)</a:t>
            </a:r>
          </a:p>
          <a:p>
            <a:pPr lvl="1"/>
            <a:r>
              <a:rPr lang="pt-BR" dirty="0"/>
              <a:t>Projetos de sustentabilidade</a:t>
            </a:r>
          </a:p>
          <a:p>
            <a:r>
              <a:rPr lang="pt-BR" dirty="0"/>
              <a:t>👉 Critério: tudo que </a:t>
            </a:r>
            <a:r>
              <a:rPr lang="pt-BR" b="1" dirty="0"/>
              <a:t>garante recursos e organização material da missão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0586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BDDB83A-28E0-DAFA-E12C-B63CEC08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 b="1">
                <a:solidFill>
                  <a:srgbClr val="FFFFFF"/>
                </a:solidFill>
              </a:rPr>
              <a:t>Papel do Pároco e do Conselho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1E5DC5-6794-C316-4B3A-30A3520CB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pt-BR" b="1" dirty="0"/>
              <a:t>Objetivo:</a:t>
            </a:r>
            <a:r>
              <a:rPr lang="pt-BR" dirty="0"/>
              <a:t> garantir liderança adequada</a:t>
            </a:r>
          </a:p>
          <a:p>
            <a:r>
              <a:rPr lang="pt-BR" dirty="0"/>
              <a:t>Atitudes fundamentais:</a:t>
            </a:r>
          </a:p>
          <a:p>
            <a:pPr lvl="1"/>
            <a:r>
              <a:rPr lang="pt-BR" dirty="0"/>
              <a:t>Escuta e discernimento</a:t>
            </a:r>
          </a:p>
          <a:p>
            <a:pPr lvl="1"/>
            <a:r>
              <a:rPr lang="pt-BR" dirty="0"/>
              <a:t>Unidade na diversidade</a:t>
            </a:r>
          </a:p>
          <a:p>
            <a:pPr lvl="1"/>
            <a:r>
              <a:rPr lang="pt-BR" dirty="0"/>
              <a:t>Formação constante</a:t>
            </a:r>
          </a:p>
          <a:p>
            <a:pPr lvl="1"/>
            <a:r>
              <a:rPr lang="pt-BR" dirty="0"/>
              <a:t>Coordenação com visão de conjunto</a:t>
            </a:r>
          </a:p>
          <a:p>
            <a:pPr lvl="1"/>
            <a:r>
              <a:rPr lang="pt-BR" dirty="0"/>
              <a:t>Corresponsabilidade</a:t>
            </a:r>
          </a:p>
          <a:p>
            <a:pPr lvl="1"/>
            <a:r>
              <a:rPr lang="pt-BR" dirty="0"/>
              <a:t>Paciência com o processo</a:t>
            </a:r>
          </a:p>
          <a:p>
            <a:r>
              <a:rPr lang="pt-BR" dirty="0"/>
              <a:t>👉 Frase-chave:</a:t>
            </a:r>
          </a:p>
          <a:p>
            <a:r>
              <a:rPr lang="pt-BR" dirty="0"/>
              <a:t>“O pároco conduz, mas não caminha sozinho.”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1559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F9B185-4139-433E-CE5D-0976985AA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 b="1">
                <a:solidFill>
                  <a:srgbClr val="FFFFFF"/>
                </a:solidFill>
              </a:rPr>
              <a:t>Passos concretos para a paróquia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8BF75E-AAD0-C511-84D4-02D7F47AC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pt-BR" b="1" dirty="0"/>
              <a:t>Objetivo:</a:t>
            </a:r>
            <a:r>
              <a:rPr lang="pt-BR" dirty="0"/>
              <a:t> sair da teoria</a:t>
            </a:r>
          </a:p>
          <a:p>
            <a:r>
              <a:rPr lang="pt-BR" dirty="0"/>
              <a:t>Propor caminho prático:</a:t>
            </a:r>
          </a:p>
          <a:p>
            <a:pPr lvl="1"/>
            <a:r>
              <a:rPr lang="pt-BR" dirty="0"/>
              <a:t>Levantar todas as pastorais existentes</a:t>
            </a:r>
          </a:p>
          <a:p>
            <a:pPr lvl="1"/>
            <a:r>
              <a:rPr lang="pt-BR" dirty="0"/>
              <a:t>Identificar afinidades</a:t>
            </a:r>
          </a:p>
          <a:p>
            <a:pPr lvl="1"/>
            <a:r>
              <a:rPr lang="pt-BR" dirty="0"/>
              <a:t>Agrupar nas Comissões</a:t>
            </a:r>
          </a:p>
          <a:p>
            <a:pPr lvl="1"/>
            <a:r>
              <a:rPr lang="pt-BR" dirty="0"/>
              <a:t>Definir coordenações</a:t>
            </a:r>
          </a:p>
          <a:p>
            <a:pPr lvl="1"/>
            <a:r>
              <a:rPr lang="pt-BR" dirty="0"/>
              <a:t>Iniciar reuniões por Comissão</a:t>
            </a:r>
          </a:p>
          <a:p>
            <a:pPr lvl="1"/>
            <a:r>
              <a:rPr lang="pt-BR" dirty="0"/>
              <a:t>Acompanhar e ajustar</a:t>
            </a:r>
          </a:p>
          <a:p>
            <a:r>
              <a:rPr lang="pt-BR" dirty="0"/>
              <a:t>👉 Frase:</a:t>
            </a:r>
          </a:p>
          <a:p>
            <a:r>
              <a:rPr lang="pt-BR" dirty="0"/>
              <a:t>“Começar simples, mas começar certo.”</a:t>
            </a:r>
          </a:p>
        </p:txBody>
      </p:sp>
    </p:spTree>
    <p:extLst>
      <p:ext uri="{BB962C8B-B14F-4D97-AF65-F5344CB8AC3E}">
        <p14:creationId xmlns:p14="http://schemas.microsoft.com/office/powerpoint/2010/main" val="2779918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D7231D2-3670-AF56-6E2E-F56B7AD56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b="1" dirty="0"/>
              <a:t>Momento de escuta e diálogo</a:t>
            </a:r>
            <a:endParaRPr lang="pt-BR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2CAF57-1917-38CF-B207-EA4B03846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pt-BR" b="1" dirty="0"/>
              <a:t>Objetivo:</a:t>
            </a:r>
            <a:r>
              <a:rPr lang="pt-BR" dirty="0"/>
              <a:t> envolver o Conselho</a:t>
            </a:r>
          </a:p>
          <a:p>
            <a:pPr lvl="1"/>
            <a:r>
              <a:rPr lang="pt-BR" dirty="0"/>
              <a:t>Perguntas orientadoras:</a:t>
            </a:r>
          </a:p>
          <a:p>
            <a:pPr lvl="1"/>
            <a:r>
              <a:rPr lang="pt-BR" dirty="0"/>
              <a:t>Quais pastorais temos hoje?</a:t>
            </a:r>
          </a:p>
          <a:p>
            <a:pPr lvl="1"/>
            <a:r>
              <a:rPr lang="pt-BR" dirty="0"/>
              <a:t>Onde há sobreposição ou isolamento?</a:t>
            </a:r>
          </a:p>
          <a:p>
            <a:pPr lvl="1"/>
            <a:r>
              <a:rPr lang="pt-BR" dirty="0"/>
              <a:t>Como podemos agrupar melhor?</a:t>
            </a:r>
          </a:p>
          <a:p>
            <a:pPr lvl="1"/>
            <a:r>
              <a:rPr lang="pt-BR" dirty="0"/>
              <a:t>Quais dificuldades prevemos?</a:t>
            </a:r>
          </a:p>
        </p:txBody>
      </p:sp>
    </p:spTree>
    <p:extLst>
      <p:ext uri="{BB962C8B-B14F-4D97-AF65-F5344CB8AC3E}">
        <p14:creationId xmlns:p14="http://schemas.microsoft.com/office/powerpoint/2010/main" val="3378649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08C928-7378-A65A-C03C-4088FC3FF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PT" b="1" dirty="0"/>
              <a:t>Espírito do processo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B4BFA2-94DF-1888-B585-A114C7BFC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pt-PT" dirty="0"/>
              <a:t>Paciência </a:t>
            </a:r>
          </a:p>
          <a:p>
            <a:r>
              <a:rPr lang="pt-PT" dirty="0"/>
              <a:t>Diálogo </a:t>
            </a:r>
          </a:p>
          <a:p>
            <a:r>
              <a:rPr lang="pt-PT" dirty="0"/>
              <a:t>Clareza </a:t>
            </a:r>
          </a:p>
          <a:p>
            <a:r>
              <a:rPr lang="pt-PT" dirty="0"/>
              <a:t>Espiritualidade </a:t>
            </a:r>
          </a:p>
          <a:p>
            <a:r>
              <a:rPr lang="pt-PT" dirty="0"/>
              <a:t>👉 </a:t>
            </a:r>
            <a:r>
              <a:rPr lang="pt-PT" i="1" dirty="0"/>
              <a:t>Processo gradual, não imediato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37209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FEFEC4-6EA6-6D3B-1DDD-F0ED0958F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PT" b="1">
                <a:solidFill>
                  <a:srgbClr val="FFFFFF"/>
                </a:solidFill>
              </a:rPr>
              <a:t>Papel da diocese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275C0F-FCCD-5A43-4D2F-9B7C0AC4B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pt-PT" dirty="0"/>
              <a:t>A Diocese deve:</a:t>
            </a:r>
          </a:p>
          <a:p>
            <a:r>
              <a:rPr lang="pt-PT" dirty="0"/>
              <a:t>Animar </a:t>
            </a:r>
          </a:p>
          <a:p>
            <a:r>
              <a:rPr lang="pt-PT" dirty="0"/>
              <a:t>Orientar </a:t>
            </a:r>
          </a:p>
          <a:p>
            <a:r>
              <a:rPr lang="pt-PT" dirty="0"/>
              <a:t>Acompanhar </a:t>
            </a:r>
          </a:p>
          <a:p>
            <a:r>
              <a:rPr lang="pt-PT" dirty="0"/>
              <a:t>👉 </a:t>
            </a:r>
            <a:r>
              <a:rPr lang="pt-PT" i="1" dirty="0"/>
              <a:t>Caminhar junto com as paróquias</a:t>
            </a:r>
            <a:endParaRPr lang="pt-PT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7953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748093-9D27-2223-74DD-5FF824C06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PT" b="1" dirty="0"/>
              <a:t>O que a Diocese oferece</a:t>
            </a:r>
            <a:endParaRPr lang="pt-BR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73CC42-426E-536F-6372-3DB08D78C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pt-PT" dirty="0"/>
              <a:t>Formação </a:t>
            </a:r>
          </a:p>
          <a:p>
            <a:r>
              <a:rPr lang="pt-PT" dirty="0"/>
              <a:t>Subsídios </a:t>
            </a:r>
          </a:p>
          <a:p>
            <a:r>
              <a:rPr lang="pt-PT" dirty="0"/>
              <a:t>Assessoria </a:t>
            </a:r>
          </a:p>
          <a:p>
            <a:r>
              <a:rPr lang="pt-PT" dirty="0"/>
              <a:t>Encontros </a:t>
            </a:r>
          </a:p>
          <a:p>
            <a:r>
              <a:rPr lang="pt-PT" dirty="0"/>
              <a:t>👉 </a:t>
            </a:r>
            <a:r>
              <a:rPr lang="pt-PT" i="1" dirty="0"/>
              <a:t>Ninguém caminha sozinho</a:t>
            </a:r>
            <a:endParaRPr lang="pt-PT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820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8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AF695F69-7001-421E-98A8-E74156934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4C8F34F-CE8D-E817-E997-FD47D143E8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066" r="-2" b="16839"/>
          <a:stretch>
            <a:fillRect/>
          </a:stretch>
        </p:blipFill>
        <p:spPr>
          <a:xfrm>
            <a:off x="6096010" y="10"/>
            <a:ext cx="6095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FC587EE-0536-10EA-1997-7D7D6AEA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23432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DAR PRIORIDADE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32977D6-0171-5409-1F30-6314FF0194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565" b="9721"/>
          <a:stretch>
            <a:fillRect/>
          </a:stretch>
        </p:blipFill>
        <p:spPr>
          <a:xfrm>
            <a:off x="-5388" y="10"/>
            <a:ext cx="616951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61892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16C08A7-E898-DDF1-5C9D-DB3BF775D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pt-PT" sz="5400" b="1">
                <a:solidFill>
                  <a:srgbClr val="FFFFFF"/>
                </a:solidFill>
              </a:rPr>
              <a:t>Oração</a:t>
            </a:r>
            <a:endParaRPr lang="pt-BR" sz="54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204CFC-B36E-FE82-DFF3-A0B32E840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04775"/>
            <a:ext cx="5629276" cy="6496050"/>
          </a:xfrm>
        </p:spPr>
        <p:txBody>
          <a:bodyPr>
            <a:normAutofit fontScale="92500" lnSpcReduction="10000"/>
          </a:bodyPr>
          <a:lstStyle/>
          <a:p>
            <a:r>
              <a:rPr lang="pt-PT" sz="2400" dirty="0"/>
              <a:t>Senhor Deus,</a:t>
            </a:r>
            <a:br>
              <a:rPr lang="pt-PT" sz="2400" dirty="0"/>
            </a:br>
            <a:r>
              <a:rPr lang="pt-PT" sz="2400" dirty="0"/>
              <a:t>Pai de todos os dons e serviços,</a:t>
            </a:r>
            <a:br>
              <a:rPr lang="pt-PT" sz="2400" dirty="0"/>
            </a:br>
            <a:r>
              <a:rPr lang="pt-PT" sz="2400" dirty="0"/>
              <a:t>nós Te louvamos porque, pelo teu Espírito,</a:t>
            </a:r>
            <a:br>
              <a:rPr lang="pt-PT" sz="2400" dirty="0"/>
            </a:br>
            <a:r>
              <a:rPr lang="pt-PT" sz="2400" dirty="0"/>
              <a:t>distribuis graças diversas ao teu povo.</a:t>
            </a:r>
          </a:p>
          <a:p>
            <a:r>
              <a:rPr lang="pt-PT" sz="2400" dirty="0"/>
              <a:t>Tu nos chamas à unidade na missão,</a:t>
            </a:r>
            <a:br>
              <a:rPr lang="pt-PT" sz="2400" dirty="0"/>
            </a:br>
            <a:r>
              <a:rPr lang="pt-PT" sz="2400" dirty="0"/>
              <a:t>mesmo na diversidade de ministérios.</a:t>
            </a:r>
            <a:br>
              <a:rPr lang="pt-PT" sz="2400" dirty="0"/>
            </a:br>
            <a:r>
              <a:rPr lang="pt-PT" sz="2400" dirty="0"/>
              <a:t>Faz-nos compreender que é o mesmo Senhor</a:t>
            </a:r>
            <a:br>
              <a:rPr lang="pt-PT" sz="2400" dirty="0"/>
            </a:br>
            <a:r>
              <a:rPr lang="pt-PT" sz="2400" dirty="0"/>
              <a:t>quem nos envia, e o mesmo Deus</a:t>
            </a:r>
            <a:br>
              <a:rPr lang="pt-PT" sz="2400" dirty="0"/>
            </a:br>
            <a:r>
              <a:rPr lang="pt-PT" sz="2400" dirty="0"/>
              <a:t>quem realiza tudo em todos.</a:t>
            </a:r>
          </a:p>
          <a:p>
            <a:r>
              <a:rPr lang="pt-PT" sz="2400" dirty="0"/>
              <a:t>Concede-nos um coração aberto à comunhão,</a:t>
            </a:r>
            <a:br>
              <a:rPr lang="pt-PT" sz="2400" dirty="0"/>
            </a:br>
            <a:r>
              <a:rPr lang="pt-PT" sz="2400" dirty="0"/>
              <a:t>disponível à corresponsabilidade</a:t>
            </a:r>
            <a:br>
              <a:rPr lang="pt-PT" sz="2400" dirty="0"/>
            </a:br>
            <a:r>
              <a:rPr lang="pt-PT" sz="2400" dirty="0"/>
              <a:t>e generoso no serviço à tua Igreja.</a:t>
            </a:r>
          </a:p>
          <a:p>
            <a:r>
              <a:rPr lang="pt-PT" sz="2400" dirty="0"/>
              <a:t>Que, unidos, possamos discernir tua vontade</a:t>
            </a:r>
            <a:br>
              <a:rPr lang="pt-PT" sz="2400" dirty="0"/>
            </a:br>
            <a:r>
              <a:rPr lang="pt-PT" sz="2400" dirty="0"/>
              <a:t>e construir uma comunidade viva,</a:t>
            </a:r>
            <a:br>
              <a:rPr lang="pt-PT" sz="2400" dirty="0"/>
            </a:br>
            <a:r>
              <a:rPr lang="pt-PT" sz="2400" dirty="0"/>
              <a:t>sinodal e missionária.</a:t>
            </a:r>
          </a:p>
          <a:p>
            <a:r>
              <a:rPr lang="pt-PT" sz="2400" dirty="0"/>
              <a:t>Por Cristo, nosso Senhor.</a:t>
            </a:r>
            <a:br>
              <a:rPr lang="pt-PT" sz="2400" dirty="0"/>
            </a:br>
            <a:r>
              <a:rPr lang="pt-PT" sz="2400" dirty="0"/>
              <a:t>Amém.</a:t>
            </a:r>
          </a:p>
        </p:txBody>
      </p:sp>
    </p:spTree>
    <p:extLst>
      <p:ext uri="{BB962C8B-B14F-4D97-AF65-F5344CB8AC3E}">
        <p14:creationId xmlns:p14="http://schemas.microsoft.com/office/powerpoint/2010/main" val="2440310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8303F5C-B005-7D63-EA8B-B1776FDB9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PT" b="1" dirty="0"/>
              <a:t>Passos práticos</a:t>
            </a:r>
            <a:endParaRPr lang="pt-BR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7FAEB3-AA5E-2A92-CE30-7E1C68421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pt-PT" dirty="0"/>
              <a:t>Levantar pastorais </a:t>
            </a:r>
          </a:p>
          <a:p>
            <a:r>
              <a:rPr lang="pt-PT" dirty="0"/>
              <a:t>Agrupar nas Comissões </a:t>
            </a:r>
          </a:p>
          <a:p>
            <a:r>
              <a:rPr lang="pt-PT" dirty="0"/>
              <a:t>Definir coordenação </a:t>
            </a:r>
          </a:p>
          <a:p>
            <a:r>
              <a:rPr lang="pt-PT" dirty="0"/>
              <a:t>Iniciar encontros </a:t>
            </a:r>
          </a:p>
          <a:p>
            <a:r>
              <a:rPr lang="pt-PT" dirty="0"/>
              <a:t>Acompanhar </a:t>
            </a:r>
          </a:p>
          <a:p>
            <a:r>
              <a:rPr lang="pt-PT" dirty="0"/>
              <a:t>👉 </a:t>
            </a:r>
            <a:r>
              <a:rPr lang="pt-PT" i="1" dirty="0"/>
              <a:t>Começar simples, sem presa, </a:t>
            </a:r>
            <a:r>
              <a:rPr lang="pt-PT" b="1" i="1" dirty="0"/>
              <a:t>mas começar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3723001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1839FAB-B5EC-6F97-7E3B-9BA6C3E5E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PT" b="1" dirty="0"/>
              <a:t>Momento de escuta</a:t>
            </a:r>
            <a:endParaRPr lang="pt-BR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CB07E7-1E35-006C-67CE-9E10796C2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pt-PT" dirty="0"/>
              <a:t>Perguntas:</a:t>
            </a:r>
          </a:p>
          <a:p>
            <a:r>
              <a:rPr lang="pt-PT" dirty="0"/>
              <a:t>O que já temos? </a:t>
            </a:r>
          </a:p>
          <a:p>
            <a:r>
              <a:rPr lang="pt-PT" dirty="0"/>
              <a:t>Onde há isolamento? </a:t>
            </a:r>
          </a:p>
          <a:p>
            <a:r>
              <a:rPr lang="pt-PT" dirty="0"/>
              <a:t>Como integrar melhor? </a:t>
            </a:r>
          </a:p>
          <a:p>
            <a:r>
              <a:rPr lang="pt-PT" dirty="0"/>
              <a:t>👉 </a:t>
            </a:r>
            <a:r>
              <a:rPr lang="pt-PT" i="1" dirty="0"/>
              <a:t>Discernir juntos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98976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E053572-EA3D-1EBE-682C-07EBC26B7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b="1" dirty="0"/>
              <a:t>Encerramento</a:t>
            </a:r>
            <a:endParaRPr lang="pt-BR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F92986-2590-E1DD-52D8-851D3BEA4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pt-BR" b="1" dirty="0"/>
              <a:t>Objetivo:</a:t>
            </a:r>
            <a:r>
              <a:rPr lang="pt-BR" dirty="0"/>
              <a:t> </a:t>
            </a:r>
            <a:r>
              <a:rPr lang="pt-BR"/>
              <a:t>dar sentido</a:t>
            </a:r>
            <a:endParaRPr lang="pt-BR" dirty="0"/>
          </a:p>
          <a:p>
            <a:r>
              <a:rPr lang="pt-BR" dirty="0"/>
              <a:t>👉 Frase final:</a:t>
            </a:r>
          </a:p>
          <a:p>
            <a:r>
              <a:rPr lang="pt-BR" dirty="0"/>
              <a:t>“Estamos lançando as bases de uma Igreja viva, unida e missionária.”</a:t>
            </a:r>
          </a:p>
        </p:txBody>
      </p:sp>
    </p:spTree>
    <p:extLst>
      <p:ext uri="{BB962C8B-B14F-4D97-AF65-F5344CB8AC3E}">
        <p14:creationId xmlns:p14="http://schemas.microsoft.com/office/powerpoint/2010/main" val="311308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E0DF1CE-831F-6D72-D4BB-C3B1D0D06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PT" b="1">
                <a:solidFill>
                  <a:srgbClr val="FFFFFF"/>
                </a:solidFill>
              </a:rPr>
              <a:t>Oração Final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D27A31-3179-B537-D32F-7BA046E1B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pt-PT" sz="2000"/>
              <a:t>Senhor Deus,</a:t>
            </a:r>
            <a:br>
              <a:rPr lang="pt-PT" sz="2000"/>
            </a:br>
            <a:r>
              <a:rPr lang="pt-PT" sz="2000"/>
              <a:t>nós te agradecemos pelos dons que repartes ao teu povo,</a:t>
            </a:r>
            <a:br>
              <a:rPr lang="pt-PT" sz="2000"/>
            </a:br>
            <a:r>
              <a:rPr lang="pt-PT" sz="2000"/>
              <a:t>pela diversidade de serviços e pela riqueza de ministérios em tua Igreja.</a:t>
            </a:r>
          </a:p>
          <a:p>
            <a:r>
              <a:rPr lang="pt-PT" sz="2000"/>
              <a:t>Tu és o mesmo Senhor que nos chama,</a:t>
            </a:r>
            <a:br>
              <a:rPr lang="pt-PT" sz="2000"/>
            </a:br>
            <a:r>
              <a:rPr lang="pt-PT" sz="2000"/>
              <a:t>o mesmo Deus que realiza tudo em todos.</a:t>
            </a:r>
            <a:br>
              <a:rPr lang="pt-PT" sz="2000"/>
            </a:br>
            <a:r>
              <a:rPr lang="pt-PT" sz="2000"/>
              <a:t>Ensina-nos a viver na unidade,</a:t>
            </a:r>
            <a:br>
              <a:rPr lang="pt-PT" sz="2000"/>
            </a:br>
            <a:r>
              <a:rPr lang="pt-PT" sz="2000"/>
              <a:t>a respeitar nossas diferenças</a:t>
            </a:r>
            <a:br>
              <a:rPr lang="pt-PT" sz="2000"/>
            </a:br>
            <a:r>
              <a:rPr lang="pt-PT" sz="2000"/>
              <a:t>e a colocá-las a serviço da missão.</a:t>
            </a:r>
          </a:p>
          <a:p>
            <a:r>
              <a:rPr lang="pt-PT" sz="2000"/>
              <a:t>Fortalece-nos na comunhão,</a:t>
            </a:r>
            <a:br>
              <a:rPr lang="pt-PT" sz="2000"/>
            </a:br>
            <a:r>
              <a:rPr lang="pt-PT" sz="2000"/>
              <a:t>renova em nós o ardor missionário</a:t>
            </a:r>
            <a:br>
              <a:rPr lang="pt-PT" sz="2000"/>
            </a:br>
            <a:r>
              <a:rPr lang="pt-PT" sz="2000"/>
              <a:t>e sustenta nossa Diocese neste início de caminhada.</a:t>
            </a:r>
          </a:p>
          <a:p>
            <a:r>
              <a:rPr lang="pt-PT" sz="2000"/>
              <a:t>Que tudo o que aqui discernimos</a:t>
            </a:r>
            <a:br>
              <a:rPr lang="pt-PT" sz="2000"/>
            </a:br>
            <a:r>
              <a:rPr lang="pt-PT" sz="2000"/>
              <a:t>seja para a tua glória</a:t>
            </a:r>
            <a:br>
              <a:rPr lang="pt-PT" sz="2000"/>
            </a:br>
            <a:r>
              <a:rPr lang="pt-PT" sz="2000"/>
              <a:t>e para o bem do teu povo.</a:t>
            </a:r>
          </a:p>
          <a:p>
            <a:r>
              <a:rPr lang="pt-PT" sz="2000"/>
              <a:t>Por Cristo, nosso Senhor.</a:t>
            </a:r>
            <a:br>
              <a:rPr lang="pt-PT" sz="2000"/>
            </a:br>
            <a:r>
              <a:rPr lang="pt-PT" sz="2000"/>
              <a:t>Amém.</a:t>
            </a:r>
          </a:p>
        </p:txBody>
      </p:sp>
    </p:spTree>
    <p:extLst>
      <p:ext uri="{BB962C8B-B14F-4D97-AF65-F5344CB8AC3E}">
        <p14:creationId xmlns:p14="http://schemas.microsoft.com/office/powerpoint/2010/main" val="1517026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5AA8C1-5D5D-275D-7484-80E6A76CF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pt-BR" sz="5400" b="1"/>
              <a:t>Acolhida e abertura</a:t>
            </a:r>
            <a:endParaRPr lang="pt-BR" sz="5400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Espaço Reservado para Conteúdo 2">
            <a:extLst>
              <a:ext uri="{FF2B5EF4-FFF2-40B4-BE49-F238E27FC236}">
                <a16:creationId xmlns:a16="http://schemas.microsoft.com/office/drawing/2014/main" id="{E66761F9-D8E5-8797-C483-6B51B46EEA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45610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123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ECF62C0-DB79-7156-FE3C-453A8B84A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pt-BR" sz="5400" b="1"/>
              <a:t>Contexto da Diocese</a:t>
            </a:r>
            <a:endParaRPr lang="pt-BR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197B355-7D60-A21F-061F-4CED58E796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66516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6314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8C76A65-2A23-2211-F3C3-3D35CDEE2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pt-BR" sz="5400" b="1"/>
              <a:t>Visão de Igreja que queremos</a:t>
            </a:r>
            <a:endParaRPr lang="pt-BR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179E36-88C8-76B9-3C0E-4092680F6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542469" cy="5431536"/>
          </a:xfrm>
        </p:spPr>
        <p:txBody>
          <a:bodyPr anchor="ctr">
            <a:normAutofit/>
          </a:bodyPr>
          <a:lstStyle/>
          <a:p>
            <a:r>
              <a:rPr lang="pt-BR" b="1" dirty="0"/>
              <a:t>Objetivo:</a:t>
            </a:r>
            <a:r>
              <a:rPr lang="pt-BR" dirty="0"/>
              <a:t> alinhar mentalidade - 3 pilares:</a:t>
            </a:r>
          </a:p>
          <a:p>
            <a:pPr lvl="1"/>
            <a:r>
              <a:rPr lang="pt-BR" sz="2800" dirty="0"/>
              <a:t>Igreja </a:t>
            </a:r>
            <a:r>
              <a:rPr lang="pt-BR" sz="2800" b="1" dirty="0"/>
              <a:t>sinodal</a:t>
            </a:r>
            <a:r>
              <a:rPr lang="pt-BR" sz="2800" dirty="0"/>
              <a:t> (escuta e participação)</a:t>
            </a:r>
          </a:p>
          <a:p>
            <a:pPr lvl="1"/>
            <a:r>
              <a:rPr lang="pt-BR" sz="2800" dirty="0"/>
              <a:t>Igreja </a:t>
            </a:r>
            <a:r>
              <a:rPr lang="pt-BR" sz="2800" b="1" dirty="0"/>
              <a:t>missionária</a:t>
            </a:r>
            <a:r>
              <a:rPr lang="pt-BR" sz="2800" dirty="0"/>
              <a:t> (em saída)</a:t>
            </a:r>
          </a:p>
          <a:p>
            <a:pPr lvl="1"/>
            <a:r>
              <a:rPr lang="pt-BR" sz="2800" dirty="0"/>
              <a:t>Igreja </a:t>
            </a:r>
            <a:r>
              <a:rPr lang="pt-BR" sz="2800" b="1" dirty="0"/>
              <a:t>corresponsável</a:t>
            </a:r>
            <a:r>
              <a:rPr lang="pt-BR" sz="2800" dirty="0"/>
              <a:t> (todos participam)</a:t>
            </a:r>
          </a:p>
          <a:p>
            <a:pPr lvl="1"/>
            <a:endParaRPr lang="pt-BR" sz="2800" dirty="0"/>
          </a:p>
          <a:p>
            <a:r>
              <a:rPr lang="pt-BR" dirty="0"/>
              <a:t>👉 Frase forte:</a:t>
            </a:r>
          </a:p>
          <a:p>
            <a:r>
              <a:rPr lang="pt-BR" dirty="0"/>
              <a:t>“Não queremos uma pastoral de atividades, mas uma pastoral de missão.”</a:t>
            </a:r>
          </a:p>
        </p:txBody>
      </p:sp>
    </p:spTree>
    <p:extLst>
      <p:ext uri="{BB962C8B-B14F-4D97-AF65-F5344CB8AC3E}">
        <p14:creationId xmlns:p14="http://schemas.microsoft.com/office/powerpoint/2010/main" val="517172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8998C7-AD3A-7EAD-888E-ACD06A1CD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pt-BR" sz="5400" b="1"/>
              <a:t>Problema a superar</a:t>
            </a:r>
            <a:endParaRPr lang="pt-BR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C1208B-A2EA-5BFF-A4E7-83C38FE74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pt-BR" sz="3600" b="1" dirty="0"/>
              <a:t>Objetivo:</a:t>
            </a:r>
            <a:r>
              <a:rPr lang="pt-BR" sz="3600" dirty="0"/>
              <a:t> evitar</a:t>
            </a:r>
          </a:p>
          <a:p>
            <a:pPr lvl="1"/>
            <a:r>
              <a:rPr lang="pt-BR" sz="3600" dirty="0"/>
              <a:t>Pastoral fragmentada</a:t>
            </a:r>
          </a:p>
          <a:p>
            <a:pPr lvl="1"/>
            <a:r>
              <a:rPr lang="pt-BR" sz="3600" dirty="0"/>
              <a:t>Grupos isolados</a:t>
            </a:r>
          </a:p>
          <a:p>
            <a:pPr lvl="1"/>
            <a:r>
              <a:rPr lang="pt-BR" sz="3600" dirty="0"/>
              <a:t>Falta de articulação</a:t>
            </a:r>
          </a:p>
          <a:p>
            <a:pPr lvl="1"/>
            <a:r>
              <a:rPr lang="pt-BR" sz="3600" dirty="0"/>
              <a:t>Duplicidade de ações</a:t>
            </a:r>
          </a:p>
          <a:p>
            <a:pPr lvl="1"/>
            <a:endParaRPr lang="pt-BR" sz="3600" dirty="0"/>
          </a:p>
          <a:p>
            <a:r>
              <a:rPr lang="pt-BR" sz="3600" dirty="0"/>
              <a:t>👉 Diagnóstico:</a:t>
            </a:r>
          </a:p>
          <a:p>
            <a:r>
              <a:rPr lang="pt-BR" sz="3600" dirty="0"/>
              <a:t>“Temos muitas coisas boas, mas pouco integradas.”</a:t>
            </a:r>
          </a:p>
          <a:p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4057729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E8527E9-B34F-0FA0-78D4-AC43602BD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pt-BR" sz="5000" b="1"/>
              <a:t>Proposta: Organização em Comissões</a:t>
            </a:r>
            <a:endParaRPr lang="pt-BR" sz="50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537235-EED8-5ED0-2F4B-DEE188467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618669" cy="5431536"/>
          </a:xfrm>
        </p:spPr>
        <p:txBody>
          <a:bodyPr anchor="ctr">
            <a:normAutofit fontScale="92500" lnSpcReduction="10000"/>
          </a:bodyPr>
          <a:lstStyle/>
          <a:p>
            <a:r>
              <a:rPr lang="pt-BR" sz="3200" b="1" dirty="0"/>
              <a:t>Objetivo:</a:t>
            </a:r>
            <a:r>
              <a:rPr lang="pt-BR" sz="3200" dirty="0"/>
              <a:t> apresentar saídas</a:t>
            </a:r>
          </a:p>
          <a:p>
            <a:pPr lvl="0"/>
            <a:r>
              <a:rPr lang="pt-BR" sz="3200" dirty="0"/>
              <a:t>O que são Comissões:</a:t>
            </a:r>
          </a:p>
          <a:p>
            <a:pPr lvl="1"/>
            <a:r>
              <a:rPr lang="pt-BR" sz="3200" dirty="0"/>
              <a:t>Não são burocracia</a:t>
            </a:r>
          </a:p>
          <a:p>
            <a:pPr lvl="1"/>
            <a:r>
              <a:rPr lang="pt-BR" sz="3200" dirty="0"/>
              <a:t>São </a:t>
            </a:r>
            <a:r>
              <a:rPr lang="pt-BR" sz="3200" b="1" dirty="0"/>
              <a:t>instâncias de animação e articulação</a:t>
            </a:r>
            <a:endParaRPr lang="pt-BR" sz="3200" dirty="0"/>
          </a:p>
          <a:p>
            <a:pPr lvl="0"/>
            <a:r>
              <a:rPr lang="pt-BR" sz="3200" dirty="0"/>
              <a:t>Missão das Comissões:</a:t>
            </a:r>
          </a:p>
          <a:p>
            <a:pPr lvl="1"/>
            <a:r>
              <a:rPr lang="pt-BR" sz="3200" dirty="0"/>
              <a:t>Analisar</a:t>
            </a:r>
          </a:p>
          <a:p>
            <a:pPr lvl="1"/>
            <a:r>
              <a:rPr lang="pt-BR" sz="3200" dirty="0"/>
              <a:t>Animar e formar</a:t>
            </a:r>
          </a:p>
          <a:p>
            <a:pPr lvl="1"/>
            <a:r>
              <a:rPr lang="pt-BR" sz="3200" dirty="0"/>
              <a:t>Coordenar</a:t>
            </a:r>
          </a:p>
          <a:p>
            <a:r>
              <a:rPr lang="pt-BR" sz="3200" dirty="0"/>
              <a:t>👉 Frase-chave:</a:t>
            </a:r>
          </a:p>
          <a:p>
            <a:r>
              <a:rPr lang="pt-BR" sz="3200" dirty="0"/>
              <a:t>“As Comissões organizam a missão, não controlam as pastorais.”</a:t>
            </a:r>
          </a:p>
        </p:txBody>
      </p:sp>
    </p:spTree>
    <p:extLst>
      <p:ext uri="{BB962C8B-B14F-4D97-AF65-F5344CB8AC3E}">
        <p14:creationId xmlns:p14="http://schemas.microsoft.com/office/powerpoint/2010/main" val="952696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49D8AB-5046-CB4A-0CCD-3DBC557BD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5400" b="1"/>
              <a:t>Como funcionam na prática</a:t>
            </a:r>
            <a:endParaRPr lang="pt-BR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175FFD-62DB-CCDD-C0C5-8A1DE3ED9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pt-BR" sz="2200" b="1"/>
              <a:t>Objetivo:</a:t>
            </a:r>
            <a:r>
              <a:rPr lang="pt-BR" sz="2200"/>
              <a:t> tornar concreto</a:t>
            </a:r>
          </a:p>
          <a:p>
            <a:r>
              <a:rPr lang="pt-BR" sz="2200"/>
              <a:t>Explicar:</a:t>
            </a:r>
          </a:p>
          <a:p>
            <a:pPr lvl="1"/>
            <a:r>
              <a:rPr lang="pt-BR" sz="2200"/>
              <a:t>Pastorais continuam existindo</a:t>
            </a:r>
          </a:p>
          <a:p>
            <a:pPr lvl="1"/>
            <a:r>
              <a:rPr lang="pt-BR" sz="2200"/>
              <a:t>Mas agora </a:t>
            </a:r>
            <a:r>
              <a:rPr lang="pt-BR" sz="2200" b="1"/>
              <a:t>articuladas dentro de uma Comissão</a:t>
            </a:r>
            <a:endParaRPr lang="pt-BR" sz="2200"/>
          </a:p>
          <a:p>
            <a:pPr lvl="1"/>
            <a:r>
              <a:rPr lang="pt-BR" sz="2200"/>
              <a:t>Trabalho em conjunto → não isolado</a:t>
            </a:r>
          </a:p>
          <a:p>
            <a:r>
              <a:rPr lang="pt-BR" sz="2200"/>
              <a:t>👉 Exemplo simples:</a:t>
            </a:r>
          </a:p>
          <a:p>
            <a:pPr lvl="0"/>
            <a:r>
              <a:rPr lang="pt-BR" sz="2200"/>
              <a:t>Catequese não trabalha sozinha → está dentro da Comissão de Iniciação</a:t>
            </a:r>
          </a:p>
          <a:p>
            <a:r>
              <a:rPr lang="pt-BR" sz="2200"/>
              <a:t>👉 Frase:</a:t>
            </a:r>
          </a:p>
          <a:p>
            <a:r>
              <a:rPr lang="pt-BR" sz="2200"/>
              <a:t>“Sai a pastoral isolada, entra a pastoral de conjunto.”</a:t>
            </a:r>
          </a:p>
        </p:txBody>
      </p:sp>
    </p:spTree>
    <p:extLst>
      <p:ext uri="{BB962C8B-B14F-4D97-AF65-F5344CB8AC3E}">
        <p14:creationId xmlns:p14="http://schemas.microsoft.com/office/powerpoint/2010/main" val="1749480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A0EAB80-D5EA-AA00-3057-2D2F1EDBB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 sz="3700" b="1">
                <a:solidFill>
                  <a:srgbClr val="FFFFFF"/>
                </a:solidFill>
              </a:rPr>
              <a:t>Apresentação das Comissões </a:t>
            </a:r>
            <a:endParaRPr lang="pt-BR" sz="37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A08EAB-53A3-7BF1-6EF6-607049325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591344"/>
            <a:ext cx="7548478" cy="6057106"/>
          </a:xfrm>
        </p:spPr>
        <p:txBody>
          <a:bodyPr anchor="ctr">
            <a:normAutofit fontScale="92500" lnSpcReduction="10000"/>
          </a:bodyPr>
          <a:lstStyle/>
          <a:p>
            <a:r>
              <a:rPr lang="pt-BR" sz="4000" b="1" dirty="0"/>
              <a:t>Objetivo:</a:t>
            </a:r>
            <a:r>
              <a:rPr lang="pt-BR" sz="4000" dirty="0"/>
              <a:t> dar clareza estrutural</a:t>
            </a:r>
          </a:p>
          <a:p>
            <a:r>
              <a:rPr lang="pt-BR" sz="4000" dirty="0"/>
              <a:t>Apresentar rapidamente cada uma:</a:t>
            </a:r>
          </a:p>
          <a:p>
            <a:pPr lvl="1"/>
            <a:r>
              <a:rPr lang="pt-BR" sz="3600" dirty="0"/>
              <a:t>Palavra de Deus</a:t>
            </a:r>
          </a:p>
          <a:p>
            <a:pPr lvl="1"/>
            <a:r>
              <a:rPr lang="pt-BR" sz="3600" dirty="0"/>
              <a:t>Iniciação à Vida Cristã</a:t>
            </a:r>
          </a:p>
          <a:p>
            <a:pPr lvl="1"/>
            <a:r>
              <a:rPr lang="pt-BR" sz="3600" dirty="0"/>
              <a:t>Liturgia</a:t>
            </a:r>
          </a:p>
          <a:p>
            <a:pPr lvl="1"/>
            <a:r>
              <a:rPr lang="pt-BR" sz="3600" dirty="0"/>
              <a:t>Social</a:t>
            </a:r>
          </a:p>
          <a:p>
            <a:pPr lvl="1"/>
            <a:r>
              <a:rPr lang="pt-BR" sz="3600" dirty="0"/>
              <a:t>Missão</a:t>
            </a:r>
          </a:p>
          <a:p>
            <a:pPr lvl="1"/>
            <a:r>
              <a:rPr lang="pt-BR" sz="3600" dirty="0"/>
              <a:t>Sustentabilidade</a:t>
            </a:r>
          </a:p>
          <a:p>
            <a:pPr lvl="1"/>
            <a:r>
              <a:rPr lang="pt-BR" sz="3600" dirty="0"/>
              <a:t>Juventude</a:t>
            </a:r>
          </a:p>
          <a:p>
            <a:pPr lvl="1"/>
            <a:r>
              <a:rPr lang="pt-BR" sz="3600" dirty="0"/>
              <a:t>Família</a:t>
            </a:r>
          </a:p>
          <a:p>
            <a:pPr lvl="1"/>
            <a:r>
              <a:rPr lang="pt-BR" sz="3600" dirty="0"/>
              <a:t>Comunicação</a:t>
            </a:r>
          </a:p>
        </p:txBody>
      </p:sp>
    </p:spTree>
    <p:extLst>
      <p:ext uri="{BB962C8B-B14F-4D97-AF65-F5344CB8AC3E}">
        <p14:creationId xmlns:p14="http://schemas.microsoft.com/office/powerpoint/2010/main" val="42769181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952</Words>
  <Application>Microsoft Office PowerPoint</Application>
  <PresentationFormat>Widescreen</PresentationFormat>
  <Paragraphs>167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Aptos</vt:lpstr>
      <vt:lpstr>Aptos Display</vt:lpstr>
      <vt:lpstr>Arial</vt:lpstr>
      <vt:lpstr>Tema do Office</vt:lpstr>
      <vt:lpstr>CONSELHO DE PASTORAL</vt:lpstr>
      <vt:lpstr>Oração</vt:lpstr>
      <vt:lpstr>Acolhida e abertura</vt:lpstr>
      <vt:lpstr>Contexto da Diocese</vt:lpstr>
      <vt:lpstr>Visão de Igreja que queremos</vt:lpstr>
      <vt:lpstr>Problema a superar</vt:lpstr>
      <vt:lpstr>Proposta: Organização em Comissões</vt:lpstr>
      <vt:lpstr>Como funcionam na prática</vt:lpstr>
      <vt:lpstr>Apresentação das Comissões </vt:lpstr>
      <vt:lpstr>Comissão para a Animação Bíblica da Vida e da Pastoral</vt:lpstr>
      <vt:lpstr>Comissão da Vida e da Família</vt:lpstr>
      <vt:lpstr>Comissão da Sustentabilidade da Ação Evangelizadora</vt:lpstr>
      <vt:lpstr>Papel do Pároco e do Conselho</vt:lpstr>
      <vt:lpstr>Passos concretos para a paróquia</vt:lpstr>
      <vt:lpstr>Momento de escuta e diálogo</vt:lpstr>
      <vt:lpstr>Espírito do processo</vt:lpstr>
      <vt:lpstr>Papel da diocese</vt:lpstr>
      <vt:lpstr>O que a Diocese oferece</vt:lpstr>
      <vt:lpstr>DAR PRIORIDADE</vt:lpstr>
      <vt:lpstr>Passos práticos</vt:lpstr>
      <vt:lpstr>Momento de escuta</vt:lpstr>
      <vt:lpstr>Encerramento</vt:lpstr>
      <vt:lpstr>Oração Final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João Augusto STASCXAK</dc:creator>
  <cp:lastModifiedBy>João Augusto STASCXAK</cp:lastModifiedBy>
  <cp:revision>1</cp:revision>
  <dcterms:created xsi:type="dcterms:W3CDTF">2026-04-24T17:19:08Z</dcterms:created>
  <dcterms:modified xsi:type="dcterms:W3CDTF">2026-04-24T18:31:46Z</dcterms:modified>
</cp:coreProperties>
</file>