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inalda Machado Stascxak" userId="4d1de1b21513e261" providerId="LiveId" clId="{D50400A0-9CF3-4230-9BA2-2EE6CE4C628A}"/>
    <pc:docChg chg="custSel modSld">
      <pc:chgData name="Francinalda Machado Stascxak" userId="4d1de1b21513e261" providerId="LiveId" clId="{D50400A0-9CF3-4230-9BA2-2EE6CE4C628A}" dt="2026-04-26T11:28:26.550" v="12" actId="403"/>
      <pc:docMkLst>
        <pc:docMk/>
      </pc:docMkLst>
      <pc:sldChg chg="modSp mod">
        <pc:chgData name="Francinalda Machado Stascxak" userId="4d1de1b21513e261" providerId="LiveId" clId="{D50400A0-9CF3-4230-9BA2-2EE6CE4C628A}" dt="2026-04-26T09:48:45.140" v="5" actId="27636"/>
        <pc:sldMkLst>
          <pc:docMk/>
          <pc:sldMk cId="2499667234" sldId="257"/>
        </pc:sldMkLst>
        <pc:spChg chg="mod">
          <ac:chgData name="Francinalda Machado Stascxak" userId="4d1de1b21513e261" providerId="LiveId" clId="{D50400A0-9CF3-4230-9BA2-2EE6CE4C628A}" dt="2026-04-26T09:48:45.140" v="5" actId="27636"/>
          <ac:spMkLst>
            <pc:docMk/>
            <pc:sldMk cId="2499667234" sldId="257"/>
            <ac:spMk id="3" creationId="{DC2A6039-B0A4-81BA-22A0-216F746F546E}"/>
          </ac:spMkLst>
        </pc:spChg>
      </pc:sldChg>
      <pc:sldChg chg="modSp mod">
        <pc:chgData name="Francinalda Machado Stascxak" userId="4d1de1b21513e261" providerId="LiveId" clId="{D50400A0-9CF3-4230-9BA2-2EE6CE4C628A}" dt="2026-04-26T09:48:53.957" v="8" actId="403"/>
        <pc:sldMkLst>
          <pc:docMk/>
          <pc:sldMk cId="3415340238" sldId="258"/>
        </pc:sldMkLst>
        <pc:spChg chg="mod">
          <ac:chgData name="Francinalda Machado Stascxak" userId="4d1de1b21513e261" providerId="LiveId" clId="{D50400A0-9CF3-4230-9BA2-2EE6CE4C628A}" dt="2026-04-26T09:48:53.957" v="8" actId="403"/>
          <ac:spMkLst>
            <pc:docMk/>
            <pc:sldMk cId="3415340238" sldId="258"/>
            <ac:spMk id="3" creationId="{F70C3571-300C-A4F1-9E5B-BF463B680451}"/>
          </ac:spMkLst>
        </pc:spChg>
      </pc:sldChg>
      <pc:sldChg chg="modSp mod">
        <pc:chgData name="Francinalda Machado Stascxak" userId="4d1de1b21513e261" providerId="LiveId" clId="{D50400A0-9CF3-4230-9BA2-2EE6CE4C628A}" dt="2026-04-26T11:28:26.550" v="12" actId="403"/>
        <pc:sldMkLst>
          <pc:docMk/>
          <pc:sldMk cId="579105001" sldId="264"/>
        </pc:sldMkLst>
        <pc:spChg chg="mod">
          <ac:chgData name="Francinalda Machado Stascxak" userId="4d1de1b21513e261" providerId="LiveId" clId="{D50400A0-9CF3-4230-9BA2-2EE6CE4C628A}" dt="2026-04-26T11:28:26.550" v="12" actId="403"/>
          <ac:spMkLst>
            <pc:docMk/>
            <pc:sldMk cId="579105001" sldId="264"/>
            <ac:spMk id="3" creationId="{66F4868A-CF45-8112-5E18-059131A2C46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C9A582-73C9-D988-6C67-39F436728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8D01893-3143-9463-DBFA-3CDA4AC5AB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C37A83-6735-D612-3CAA-93547EE83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E5C5D-584C-454A-97CC-1F65C089CC27}" type="datetimeFigureOut">
              <a:rPr lang="pt-BR" smtClean="0"/>
              <a:t>26/04/2026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215D453-E63B-EEFA-0870-69BA11474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756A876-4216-F4A7-7016-9BFC01E3C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12F5-575D-4185-B7C1-918C56EDAF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9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5268EE-3D2E-B451-3BBB-57CC84439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228FEBB-FFBA-A7CE-1004-50DE6FF1AF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85619C-10F9-772D-6E32-2F5C05D51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E5C5D-584C-454A-97CC-1F65C089CC27}" type="datetimeFigureOut">
              <a:rPr lang="pt-BR" smtClean="0"/>
              <a:t>26/04/2026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AAEE1F5-B9D7-4F2F-B3DE-FBA87A4B9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AEC8D50-DA88-65FE-81D7-A643E3F23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12F5-575D-4185-B7C1-918C56EDAF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4787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6BC4DD4-0C57-B2CC-2115-381C23708A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6621255-C412-6167-5772-F510FD0FB8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9D3D298-41CD-8FC6-D08F-0C712415A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E5C5D-584C-454A-97CC-1F65C089CC27}" type="datetimeFigureOut">
              <a:rPr lang="pt-BR" smtClean="0"/>
              <a:t>26/04/2026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43684DC-86A0-BE98-B786-1A0A8F9F6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F77E081-AA45-E79E-B333-D238B552F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12F5-575D-4185-B7C1-918C56EDAF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1264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101316-F7F9-224D-0FD2-8ECBD20B0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0EF76F5-3229-AE4E-3178-DC7E5A3C2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52AE967-0A2A-D653-F99E-7602149C7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E5C5D-584C-454A-97CC-1F65C089CC27}" type="datetimeFigureOut">
              <a:rPr lang="pt-BR" smtClean="0"/>
              <a:t>26/04/2026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76475F0-294B-2D0F-37E4-68D7DAE18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A4FFC7-7755-2B10-345A-76D04572F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12F5-575D-4185-B7C1-918C56EDAF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0940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EF9AA6-984B-D177-8404-E408B7D07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D210D3D-E3C9-607A-74D0-DD3F0B2A3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7B7CA2-AD0E-877E-8C45-493C92B14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E5C5D-584C-454A-97CC-1F65C089CC27}" type="datetimeFigureOut">
              <a:rPr lang="pt-BR" smtClean="0"/>
              <a:t>26/04/2026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DB80929-B81F-0B7E-B569-69CBEAF49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02E6D99-FF3A-71DB-F6BF-89064CEEF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12F5-575D-4185-B7C1-918C56EDAF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722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E84BCD-AEAD-A55B-8857-B29890A0B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CB57885-DB75-B3D0-6E91-5E9EAD0237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25CC1BB-1C35-876B-7901-D5D1A6A802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2D8ADBE-1112-5C19-8194-BC9F3AEE2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E5C5D-584C-454A-97CC-1F65C089CC27}" type="datetimeFigureOut">
              <a:rPr lang="pt-BR" smtClean="0"/>
              <a:t>26/04/2026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FAD7286-54F8-EEDD-7C15-09B94669B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F6DD91-EF66-F464-F2A8-B6254CAD8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12F5-575D-4185-B7C1-918C56EDAF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21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9BE8CD-E63C-0B66-2F21-94EB56EA7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CB8D47E-8788-115A-BF95-94377B2AF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C76A4-9108-C7DE-B4FA-50D0306E93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2405C26-1672-9425-C7A7-8F2EAB38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3B6FDCF-2B00-F781-613E-BE621FB73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CF9C047-03D8-CAC2-1BEA-E874E5DEC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E5C5D-584C-454A-97CC-1F65C089CC27}" type="datetimeFigureOut">
              <a:rPr lang="pt-BR" smtClean="0"/>
              <a:t>26/04/2026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28F3266-8212-A64D-7695-22C863982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73B4518-B0BE-C7F5-FED0-0CD3A1A34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12F5-575D-4185-B7C1-918C56EDAF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6122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514FA5-9666-6204-965E-9CEF42455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695F29A-F042-F895-0226-6ADF85C43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E5C5D-584C-454A-97CC-1F65C089CC27}" type="datetimeFigureOut">
              <a:rPr lang="pt-BR" smtClean="0"/>
              <a:t>26/04/2026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00866A3-F208-1A1D-2EEF-753D6DDE0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503B384-435B-41AA-8297-98CBB3357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12F5-575D-4185-B7C1-918C56EDAF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7300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2EE6E4A-69C9-C676-1118-2CE6D1390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E5C5D-584C-454A-97CC-1F65C089CC27}" type="datetimeFigureOut">
              <a:rPr lang="pt-BR" smtClean="0"/>
              <a:t>26/04/2026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4B988C6-0A7A-3FC2-1018-8123B6882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D8A5BF3-4154-D737-D209-D61A00680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12F5-575D-4185-B7C1-918C56EDAF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3066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A2F0F2-CF09-D741-B947-65AC89C7B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B5AE8D-ED13-C9DD-4D06-FBEBF217E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815C8D3-FF9F-DBFA-848A-4F2F00ADC3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A3C1B3F-5FBE-801A-B405-A2E1A89BC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E5C5D-584C-454A-97CC-1F65C089CC27}" type="datetimeFigureOut">
              <a:rPr lang="pt-BR" smtClean="0"/>
              <a:t>26/04/2026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5FE6F61-1B4D-F0B6-9585-058F7D9CC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1FAB000-6781-0E37-B8DC-416ADCC55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12F5-575D-4185-B7C1-918C56EDAF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2440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A0EEF9-7EBC-3775-AF12-E8482A4DB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A578AA2-FEEF-DBC1-85B2-0DC210A213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1FAB2E7-D95C-9B20-CA4E-D134AC75A1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D934FA9-8E14-F5E7-D347-AE6E110F3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E5C5D-584C-454A-97CC-1F65C089CC27}" type="datetimeFigureOut">
              <a:rPr lang="pt-BR" smtClean="0"/>
              <a:t>26/04/2026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55713A8-4F27-A76B-D05E-D2C1722B7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E868911-87AB-3B10-8D6B-887832D50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12F5-575D-4185-B7C1-918C56EDAF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719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E13875C-6D3A-E7B8-F843-657AF1B11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D7D663A-53FF-D257-DFBA-86BA283B3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56B8BA8-9CCB-DEA5-EA1E-E174EAD4B1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3E5C5D-584C-454A-97CC-1F65C089CC27}" type="datetimeFigureOut">
              <a:rPr lang="pt-BR" smtClean="0"/>
              <a:t>26/04/2026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EF12975-8824-87CB-49D6-1097764CD9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731E161-A347-4516-6A72-DB07EA04CF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6912F5-575D-4185-B7C1-918C56EDAF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0546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caminhospastoral.com.br/quadro-sintese-sobre-as-orientacoes-para-a-pastoral-do-dizimo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3AC6200-AE8C-5730-D917-DE49F721E9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3338"/>
            <a:ext cx="9144000" cy="3274592"/>
          </a:xfrm>
        </p:spPr>
        <p:txBody>
          <a:bodyPr anchor="ctr">
            <a:normAutofit/>
          </a:bodyPr>
          <a:lstStyle/>
          <a:p>
            <a:r>
              <a:rPr lang="pt-BR" sz="7200"/>
              <a:t>Documento 106 da CNBB e a missão da Pastoral do Dízimo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4019A3-D038-9F94-F60B-96898049D1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14052"/>
            <a:ext cx="9144000" cy="651910"/>
          </a:xfrm>
        </p:spPr>
        <p:txBody>
          <a:bodyPr anchor="ctr">
            <a:normAutofit/>
          </a:bodyPr>
          <a:lstStyle/>
          <a:p>
            <a:endParaRPr lang="pt-BR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6460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64E8ED4-6F14-A29F-7B1F-F84AF4BCB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pt-BR" sz="5400" b="1"/>
              <a:t>Momento conclusivo</a:t>
            </a:r>
            <a:endParaRPr lang="pt-BR" sz="54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F4868A-CF45-8112-5E18-059131A2C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395450" cy="3435531"/>
          </a:xfrm>
        </p:spPr>
        <p:txBody>
          <a:bodyPr anchor="ctr">
            <a:normAutofit fontScale="92500"/>
          </a:bodyPr>
          <a:lstStyle/>
          <a:p>
            <a:r>
              <a:rPr lang="pt-BR" sz="2400" b="1" dirty="0"/>
              <a:t>Síntese da assessoria</a:t>
            </a:r>
          </a:p>
          <a:p>
            <a:r>
              <a:rPr lang="pt-BR" sz="2400" dirty="0"/>
              <a:t>Retomar três convicções:</a:t>
            </a:r>
          </a:p>
          <a:p>
            <a:r>
              <a:rPr lang="pt-BR" sz="2400" dirty="0"/>
              <a:t>O dízimo é expressão de fé e gratidão.</a:t>
            </a:r>
          </a:p>
          <a:p>
            <a:r>
              <a:rPr lang="pt-BR" sz="2400" dirty="0"/>
              <a:t>O dízimo é sinal de pertença e corresponsabilidade.</a:t>
            </a:r>
          </a:p>
          <a:p>
            <a:r>
              <a:rPr lang="pt-BR" sz="2400" dirty="0"/>
              <a:t>O dízimo sustenta a missão e a caridade da Igreja.</a:t>
            </a:r>
          </a:p>
          <a:p>
            <a:r>
              <a:rPr lang="pt-BR" sz="2400" b="1" dirty="0"/>
              <a:t>Apelo pastoral</a:t>
            </a:r>
          </a:p>
          <a:p>
            <a:r>
              <a:rPr lang="pt-BR" sz="2400" dirty="0"/>
              <a:t>A Pastoral do Dízimo não deve ser apenas funcional; ela precisa ser evangelizadora, missionária e profundamente integrada à vida da comunidade.</a:t>
            </a:r>
          </a:p>
        </p:txBody>
      </p:sp>
    </p:spTree>
    <p:extLst>
      <p:ext uri="{BB962C8B-B14F-4D97-AF65-F5344CB8AC3E}">
        <p14:creationId xmlns:p14="http://schemas.microsoft.com/office/powerpoint/2010/main" val="5791050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8F52201-ABAE-FCA7-A171-5D77688DF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pt-BR" sz="4800" b="1"/>
              <a:t>Encaminhamentos práticos</a:t>
            </a:r>
            <a:endParaRPr lang="pt-BR" sz="480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79ECB4B-3591-7989-C702-B12A493DA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pt-BR" sz="2400" dirty="0"/>
              <a:t>Nossos compromissos:</a:t>
            </a:r>
          </a:p>
          <a:p>
            <a:pPr lvl="1"/>
            <a:r>
              <a:rPr lang="pt-BR" dirty="0"/>
              <a:t>investir mais em formação;</a:t>
            </a:r>
          </a:p>
          <a:p>
            <a:pPr lvl="1"/>
            <a:r>
              <a:rPr lang="pt-BR" dirty="0"/>
              <a:t>melhorar a acolhida aos dizimistas;</a:t>
            </a:r>
          </a:p>
          <a:p>
            <a:pPr lvl="1"/>
            <a:r>
              <a:rPr lang="pt-BR" dirty="0"/>
              <a:t>fortalecer a transparência e a prestação de contas;</a:t>
            </a:r>
          </a:p>
          <a:p>
            <a:pPr lvl="1"/>
            <a:r>
              <a:rPr lang="pt-BR" dirty="0"/>
              <a:t>integrar melhor a pastoral com os conselhos e demais pastorais;</a:t>
            </a:r>
          </a:p>
          <a:p>
            <a:pPr lvl="1"/>
            <a:r>
              <a:rPr lang="pt-BR" dirty="0"/>
              <a:t>promover ações missionárias e caritativas ligadas ao dízimo.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3767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A0F830-1781-4992-1BB4-E84DA3427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/>
          </a:bodyPr>
          <a:lstStyle/>
          <a:p>
            <a:r>
              <a:rPr lang="pt-BR" sz="2000"/>
              <a:t>Os artigos de formação sobre a Pastoral do Dízimo, inspirados no Documento 106 da CNBB, podem ser encontrados no </a:t>
            </a:r>
            <a:r>
              <a:rPr lang="pt-BR" sz="2000" b="1">
                <a:hlinkClick r:id="rId2"/>
              </a:rPr>
              <a:t>site Caminhos Pastorais</a:t>
            </a:r>
            <a:r>
              <a:rPr lang="pt-BR" sz="2000">
                <a:hlinkClick r:id="rId2"/>
              </a:rPr>
              <a:t>,</a:t>
            </a:r>
            <a:r>
              <a:rPr lang="pt-BR" sz="2000"/>
              <a:t> como subsídio para estudo, aprofundamento e reflexão das equipes paroquiais. Trata-se de um material pensado para favorecer a formação dos agentes, fortalecer a espiritualidade da partilha e ajudar as comunidades a compreenderem o dízimo como expressão de fé, pertença e corresponsabilidade na missão da Igreja.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FBBE34B7-FC34-4B6A-52CC-4A158F0003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13" r="21028" b="-2"/>
          <a:stretch>
            <a:fillRect/>
          </a:stretch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F8353FD7-1767-B398-1A2D-593A7FCA1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9" name="Gráfico 8">
            <a:extLst>
              <a:ext uri="{FF2B5EF4-FFF2-40B4-BE49-F238E27FC236}">
                <a16:creationId xmlns:a16="http://schemas.microsoft.com/office/drawing/2014/main" id="{A6D07869-E56A-3F9A-5511-0AB640E0511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92330" y="464550"/>
            <a:ext cx="1301151" cy="130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66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543376A-0C4E-7F05-A63F-79D1E527E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pt-BR" sz="5400" b="1"/>
              <a:t>Objetivo</a:t>
            </a:r>
            <a:endParaRPr lang="pt-BR" sz="54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2A6039-B0A4-81BA-22A0-216F746F5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 fontScale="92500" lnSpcReduction="10000"/>
          </a:bodyPr>
          <a:lstStyle/>
          <a:p>
            <a:r>
              <a:rPr lang="pt-BR" sz="4000" dirty="0"/>
              <a:t>Apresentar os principais conteúdos do Documento 106 da CNBB, ajudando os agentes da Pastoral do Dízimo a compreenderem o dízimo como expressão de fé, pertença e corresponsabilidade, e a traduzirem esse ensinamento em práticas concretas na comunidade.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499667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0FEC7EF-3AA9-93EC-4C00-1339F194F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pt-BR" sz="5400"/>
              <a:t>Pontos importantes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0C3571-300C-A4F1-9E5B-BF463B680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 fontScale="92500" lnSpcReduction="10000"/>
          </a:bodyPr>
          <a:lstStyle/>
          <a:p>
            <a:r>
              <a:rPr lang="pt-BR" dirty="0"/>
              <a:t>Compreender o sentido do dízimo à luz da Palavra de Deus e da Igreja.</a:t>
            </a:r>
          </a:p>
          <a:p>
            <a:r>
              <a:rPr lang="pt-BR" dirty="0"/>
              <a:t>Conhecer os principais eixos do Documento 106.</a:t>
            </a:r>
          </a:p>
          <a:p>
            <a:r>
              <a:rPr lang="pt-BR" dirty="0"/>
              <a:t>Refletir sobre as dimensões, finalidades e orientações pastorais do dízimo.</a:t>
            </a:r>
          </a:p>
          <a:p>
            <a:r>
              <a:rPr lang="pt-BR" dirty="0"/>
              <a:t>Favorecer a revisão da prática da Pastoral do Dízimo na paróquia.</a:t>
            </a:r>
          </a:p>
          <a:p>
            <a:r>
              <a:rPr lang="pt-BR" dirty="0"/>
              <a:t>Incentivar atitudes concretas de formação, organização, transparência e missão.</a:t>
            </a:r>
          </a:p>
        </p:txBody>
      </p:sp>
    </p:spTree>
    <p:extLst>
      <p:ext uri="{BB962C8B-B14F-4D97-AF65-F5344CB8AC3E}">
        <p14:creationId xmlns:p14="http://schemas.microsoft.com/office/powerpoint/2010/main" val="3415340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FC8EE0F-634F-B8A8-C3CF-713222DA9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pt-BR" sz="3800" b="1"/>
              <a:t>Primeiro momento: O que é o Documento 106 da CNBB?</a:t>
            </a:r>
            <a:endParaRPr lang="pt-BR" sz="38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4B3390-D57B-A17E-C291-263E9F9F2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 fontScale="92500" lnSpcReduction="10000"/>
          </a:bodyPr>
          <a:lstStyle/>
          <a:p>
            <a:r>
              <a:rPr lang="pt-BR" sz="1800" b="1" dirty="0"/>
              <a:t>Objetivo</a:t>
            </a:r>
          </a:p>
          <a:p>
            <a:r>
              <a:rPr lang="pt-BR" sz="1800" dirty="0"/>
              <a:t>Situar o documento e sua importância para a Igreja no Brasil.</a:t>
            </a:r>
          </a:p>
          <a:p>
            <a:r>
              <a:rPr lang="pt-BR" sz="1800" b="1" dirty="0"/>
              <a:t>Pontos a abordar</a:t>
            </a:r>
          </a:p>
          <a:p>
            <a:r>
              <a:rPr lang="pt-BR" sz="1800" dirty="0"/>
              <a:t>O Documento 106 trata do sentido e da organização da Pastoral do Dízimo.</a:t>
            </a:r>
          </a:p>
          <a:p>
            <a:r>
              <a:rPr lang="pt-BR" sz="1800" dirty="0"/>
              <a:t>Ele apresenta o dízimo não como taxa, mas como expressão de fé.</a:t>
            </a:r>
          </a:p>
          <a:p>
            <a:r>
              <a:rPr lang="pt-BR" sz="1800" dirty="0"/>
              <a:t>Mostra que o dízimo deve ser compreendido à luz da Bíblia, da vida da Igreja e da missão evangelizadora.</a:t>
            </a:r>
          </a:p>
          <a:p>
            <a:r>
              <a:rPr lang="pt-BR" sz="1800" dirty="0"/>
              <a:t>Insiste que a Pastoral do Dízimo precisa estar integrada à Pastoral de Conjunto.</a:t>
            </a:r>
          </a:p>
          <a:p>
            <a:r>
              <a:rPr lang="pt-BR" sz="1800" b="1" dirty="0"/>
              <a:t>Chave de fala</a:t>
            </a:r>
          </a:p>
          <a:p>
            <a:r>
              <a:rPr lang="pt-BR" sz="1800" dirty="0"/>
              <a:t>“O Documento 106 ajuda a Igreja a passar de uma visão financeira do dízimo para uma visão evangelizadora, comunitária e missionária.”</a:t>
            </a:r>
          </a:p>
        </p:txBody>
      </p:sp>
    </p:spTree>
    <p:extLst>
      <p:ext uri="{BB962C8B-B14F-4D97-AF65-F5344CB8AC3E}">
        <p14:creationId xmlns:p14="http://schemas.microsoft.com/office/powerpoint/2010/main" val="239147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1685F42-CC38-ABFB-A746-BBFE19F59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pt-BR" sz="3800" b="1"/>
              <a:t>Segundo momento: Os fundamentos bíblicos do dízimo</a:t>
            </a:r>
            <a:endParaRPr lang="pt-BR" sz="38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5665A74-BCD6-3105-1C6C-CE67D01DE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 fontScale="85000" lnSpcReduction="20000"/>
          </a:bodyPr>
          <a:lstStyle/>
          <a:p>
            <a:r>
              <a:rPr lang="pt-BR" sz="1900" b="1" dirty="0"/>
              <a:t>Objetivo</a:t>
            </a:r>
          </a:p>
          <a:p>
            <a:r>
              <a:rPr lang="pt-BR" sz="1900" dirty="0"/>
              <a:t>Mostrar que o dízimo nasce da experiência de Deus e da gratidão.</a:t>
            </a:r>
          </a:p>
          <a:p>
            <a:r>
              <a:rPr lang="pt-BR" sz="1900" b="1" dirty="0"/>
              <a:t>Pontos a abordar</a:t>
            </a:r>
          </a:p>
          <a:p>
            <a:r>
              <a:rPr lang="pt-BR" sz="1900" dirty="0"/>
              <a:t>No Antigo Testamento: gratidão, fidelidade à Aliança, sustento do culto e cuidado com os pobres.</a:t>
            </a:r>
          </a:p>
          <a:p>
            <a:r>
              <a:rPr lang="pt-BR" sz="1900" dirty="0"/>
              <a:t>No Novo Testamento: partilha livre, consciente e alegre.</a:t>
            </a:r>
          </a:p>
          <a:p>
            <a:r>
              <a:rPr lang="pt-BR" sz="1900" dirty="0"/>
              <a:t>Jesus critica o formalismo e valoriza a justiça, a misericórdia e a fé.</a:t>
            </a:r>
          </a:p>
          <a:p>
            <a:r>
              <a:rPr lang="pt-BR" sz="1900" dirty="0"/>
              <a:t>A primeira comunidade cristã vive a partilha como fruto da comunhão.</a:t>
            </a:r>
          </a:p>
          <a:p>
            <a:r>
              <a:rPr lang="pt-BR" sz="1900" b="1" dirty="0"/>
              <a:t>Ideia central</a:t>
            </a:r>
          </a:p>
          <a:p>
            <a:r>
              <a:rPr lang="pt-BR" sz="1900" dirty="0"/>
              <a:t>O dízimo brota de um coração agradecido, e não de pressão ou medo.</a:t>
            </a:r>
          </a:p>
          <a:p>
            <a:r>
              <a:rPr lang="pt-BR" sz="1900" b="1" dirty="0"/>
              <a:t>Pergunta ao grupo</a:t>
            </a:r>
          </a:p>
          <a:p>
            <a:r>
              <a:rPr lang="pt-BR" sz="1900" dirty="0"/>
              <a:t>Em nossa paróquia, o dízimo é mais compreendido como obrigação ou como expressão de fé?</a:t>
            </a:r>
            <a:endParaRPr lang="pt-BR" sz="1300" dirty="0"/>
          </a:p>
        </p:txBody>
      </p:sp>
    </p:spTree>
    <p:extLst>
      <p:ext uri="{BB962C8B-B14F-4D97-AF65-F5344CB8AC3E}">
        <p14:creationId xmlns:p14="http://schemas.microsoft.com/office/powerpoint/2010/main" val="3256521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67D78D8-06EA-E15E-EC88-63E87B6CC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pt-BR" sz="3800" b="1" dirty="0"/>
              <a:t>Terceiro momento: As dimensões do dízimo</a:t>
            </a:r>
            <a:endParaRPr lang="pt-BR" sz="38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6BED166-665D-7A73-16A0-73BB62CB67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 fontScale="92500" lnSpcReduction="20000"/>
          </a:bodyPr>
          <a:lstStyle/>
          <a:p>
            <a:r>
              <a:rPr lang="pt-BR" sz="1800" b="1" dirty="0"/>
              <a:t>Objetivo</a:t>
            </a:r>
          </a:p>
          <a:p>
            <a:r>
              <a:rPr lang="pt-BR" sz="1800" dirty="0"/>
              <a:t>Aprofundar a visão integral do dízimo.</a:t>
            </a:r>
          </a:p>
          <a:p>
            <a:r>
              <a:rPr lang="pt-BR" sz="1800" b="1" dirty="0"/>
              <a:t>Apresentar as quatro dimensões</a:t>
            </a:r>
          </a:p>
          <a:p>
            <a:r>
              <a:rPr lang="pt-BR" sz="1800" b="1" dirty="0"/>
              <a:t>Religiosa:</a:t>
            </a:r>
            <a:r>
              <a:rPr lang="pt-BR" sz="1800" dirty="0"/>
              <a:t> relação com Deus, gratidão, espiritualidade.</a:t>
            </a:r>
            <a:br>
              <a:rPr lang="pt-BR" sz="1800" dirty="0"/>
            </a:br>
            <a:r>
              <a:rPr lang="pt-BR" sz="1800" b="1" dirty="0"/>
              <a:t>Eclesial:</a:t>
            </a:r>
            <a:r>
              <a:rPr lang="pt-BR" sz="1800" dirty="0"/>
              <a:t> pertença, corresponsabilidade, sustento da comunidade.</a:t>
            </a:r>
            <a:br>
              <a:rPr lang="pt-BR" sz="1800" dirty="0"/>
            </a:br>
            <a:r>
              <a:rPr lang="pt-BR" sz="1800" b="1" dirty="0"/>
              <a:t>Missionária:</a:t>
            </a:r>
            <a:r>
              <a:rPr lang="pt-BR" sz="1800" dirty="0"/>
              <a:t> partilha para a evangelização e solidariedade entre comunidades.</a:t>
            </a:r>
            <a:br>
              <a:rPr lang="pt-BR" sz="1800" dirty="0"/>
            </a:br>
            <a:r>
              <a:rPr lang="pt-BR" sz="1800" b="1" dirty="0"/>
              <a:t>Caritativa:</a:t>
            </a:r>
            <a:r>
              <a:rPr lang="pt-BR" sz="1800" dirty="0"/>
              <a:t> cuidado com os pobres e promoção humana.</a:t>
            </a:r>
          </a:p>
          <a:p>
            <a:r>
              <a:rPr lang="pt-BR" sz="1800" b="1" dirty="0"/>
              <a:t>Chave de fala</a:t>
            </a:r>
          </a:p>
          <a:p>
            <a:r>
              <a:rPr lang="pt-BR" sz="1800" dirty="0"/>
              <a:t>“Quando se perde uma dessas dimensões, o dízimo fica incompleto.”</a:t>
            </a:r>
          </a:p>
          <a:p>
            <a:r>
              <a:rPr lang="pt-BR" sz="1800" b="1" dirty="0"/>
              <a:t>Dinâmica breve</a:t>
            </a:r>
          </a:p>
          <a:p>
            <a:r>
              <a:rPr lang="pt-BR" sz="1800" dirty="0"/>
              <a:t>Pedir que os participantes digam qual dessas dimensões está mais forte e qual está mais frágil na realidade paroquial.</a:t>
            </a:r>
          </a:p>
        </p:txBody>
      </p:sp>
    </p:spTree>
    <p:extLst>
      <p:ext uri="{BB962C8B-B14F-4D97-AF65-F5344CB8AC3E}">
        <p14:creationId xmlns:p14="http://schemas.microsoft.com/office/powerpoint/2010/main" val="1043408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FF5301F-2868-BF60-A844-210324DF4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pt-BR" sz="3800" b="1"/>
              <a:t>Quarto momento: As finalidades do dízimo</a:t>
            </a:r>
            <a:endParaRPr lang="pt-BR" sz="38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C7A4D4-5DD2-7864-0608-7EE71A2CB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 fontScale="77500" lnSpcReduction="20000"/>
          </a:bodyPr>
          <a:lstStyle/>
          <a:p>
            <a:r>
              <a:rPr lang="pt-BR" sz="2100" b="1" dirty="0"/>
              <a:t>Objetivo</a:t>
            </a:r>
          </a:p>
          <a:p>
            <a:r>
              <a:rPr lang="pt-BR" sz="2100" dirty="0"/>
              <a:t>Explicar para que serve o dízimo na vida da Igreja.</a:t>
            </a:r>
          </a:p>
          <a:p>
            <a:r>
              <a:rPr lang="pt-BR" sz="2100" b="1" dirty="0"/>
              <a:t>Pontos a abordar</a:t>
            </a:r>
          </a:p>
          <a:p>
            <a:r>
              <a:rPr lang="pt-BR" sz="2100" dirty="0"/>
              <a:t>Organizar o culto divino.</a:t>
            </a:r>
          </a:p>
          <a:p>
            <a:r>
              <a:rPr lang="pt-BR" sz="2100" dirty="0"/>
              <a:t>Prover o sustento do clero e dos demais ministros.</a:t>
            </a:r>
          </a:p>
          <a:p>
            <a:r>
              <a:rPr lang="pt-BR" sz="2100" dirty="0"/>
              <a:t>Sustentar as obras de apostolado e missão.</a:t>
            </a:r>
          </a:p>
          <a:p>
            <a:r>
              <a:rPr lang="pt-BR" sz="2100" dirty="0"/>
              <a:t>Favorecer a caridade, sobretudo em favor dos pobres.</a:t>
            </a:r>
          </a:p>
          <a:p>
            <a:r>
              <a:rPr lang="pt-BR" sz="2100" b="1" dirty="0"/>
              <a:t>Chave de fala</a:t>
            </a:r>
          </a:p>
          <a:p>
            <a:r>
              <a:rPr lang="pt-BR" sz="2100" dirty="0"/>
              <a:t>“O dízimo não existe para acumular recursos, mas para sustentar a vida e a missão da Igreja.”</a:t>
            </a:r>
          </a:p>
          <a:p>
            <a:r>
              <a:rPr lang="pt-BR" sz="2100" b="1" dirty="0"/>
              <a:t>Pergunta ao grupo</a:t>
            </a:r>
          </a:p>
          <a:p>
            <a:r>
              <a:rPr lang="pt-BR" sz="2100" dirty="0"/>
              <a:t>Os fiéis da nossa comunidade conhecem essas finalidades com clareza?</a:t>
            </a:r>
            <a:endParaRPr lang="pt-BR" sz="1300" dirty="0"/>
          </a:p>
        </p:txBody>
      </p:sp>
    </p:spTree>
    <p:extLst>
      <p:ext uri="{BB962C8B-B14F-4D97-AF65-F5344CB8AC3E}">
        <p14:creationId xmlns:p14="http://schemas.microsoft.com/office/powerpoint/2010/main" val="253351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5EA8BB0-EDDB-6C74-B027-CDDAA7CD0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pt-BR" sz="3800" b="1"/>
              <a:t>Quinto momento: As orientações pastorais do Documento 106</a:t>
            </a:r>
            <a:endParaRPr lang="pt-BR" sz="38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B7621B-DA69-0709-F7EF-6CB7B4544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 lnSpcReduction="10000"/>
          </a:bodyPr>
          <a:lstStyle/>
          <a:p>
            <a:r>
              <a:rPr lang="pt-BR" sz="2400" b="1" dirty="0"/>
              <a:t>Objetivo</a:t>
            </a:r>
          </a:p>
          <a:p>
            <a:r>
              <a:rPr lang="pt-BR" sz="2400" dirty="0"/>
              <a:t>Traduzir o documento em pistas práticas para a ação pastoral.</a:t>
            </a:r>
          </a:p>
          <a:p>
            <a:r>
              <a:rPr lang="pt-BR" sz="2400" b="1" dirty="0"/>
              <a:t>Organizar em seis eixos</a:t>
            </a:r>
          </a:p>
          <a:p>
            <a:r>
              <a:rPr lang="pt-BR" sz="2400" b="1" dirty="0"/>
              <a:t>1. Implantação do dízimo</a:t>
            </a:r>
            <a:br>
              <a:rPr lang="pt-BR" sz="2400" dirty="0"/>
            </a:br>
            <a:r>
              <a:rPr lang="pt-BR" sz="2400" dirty="0"/>
              <a:t>Conscientização, formação e participação.</a:t>
            </a:r>
          </a:p>
          <a:p>
            <a:r>
              <a:rPr lang="pt-BR" sz="2400" b="1" dirty="0"/>
              <a:t>2. Organização e funcionamento</a:t>
            </a:r>
            <a:br>
              <a:rPr lang="pt-BR" sz="2400" dirty="0"/>
            </a:br>
            <a:r>
              <a:rPr lang="pt-BR" sz="2400" dirty="0"/>
              <a:t>Equipe, registros, transparência, integração paroquial e diocesana.</a:t>
            </a:r>
          </a:p>
          <a:p>
            <a:r>
              <a:rPr lang="pt-BR" sz="2400" b="1" dirty="0"/>
              <a:t>3. Agentes da Pastoral do Dízimo</a:t>
            </a:r>
            <a:br>
              <a:rPr lang="pt-BR" sz="2400" dirty="0"/>
            </a:br>
            <a:r>
              <a:rPr lang="pt-BR" sz="2400" dirty="0"/>
              <a:t>Testemunho, formação integral, espiritualidade e trabalho em equipe.</a:t>
            </a:r>
          </a:p>
        </p:txBody>
      </p:sp>
    </p:spTree>
    <p:extLst>
      <p:ext uri="{BB962C8B-B14F-4D97-AF65-F5344CB8AC3E}">
        <p14:creationId xmlns:p14="http://schemas.microsoft.com/office/powerpoint/2010/main" val="1526465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720389-BB5C-5EF3-B44B-AEA78B095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0813A9-9FD6-0349-9092-B60094A89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50F6C08-0AEC-962A-EBA5-AB615BC67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pt-BR" sz="3800" b="1"/>
              <a:t>Quinto momento: As orientações pastorais do Documento 106</a:t>
            </a:r>
            <a:endParaRPr lang="pt-BR" sz="38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62F36EA-70C4-BA66-9DF1-C54A2BAF17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D21B213-965A-486D-EEFD-DA906892D5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174D2B2-5B64-FF58-7205-040C0E1231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DBA69130-C41B-FFCF-C825-BF72742B85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C9E7CE-9CB4-EC74-183F-3F5DA3D36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 fontScale="85000" lnSpcReduction="10000"/>
          </a:bodyPr>
          <a:lstStyle/>
          <a:p>
            <a:r>
              <a:rPr lang="pt-BR" b="1" dirty="0"/>
              <a:t>4. Dízimo na Pastoral de Conjunto</a:t>
            </a:r>
            <a:br>
              <a:rPr lang="pt-BR" dirty="0"/>
            </a:br>
            <a:r>
              <a:rPr lang="pt-BR" dirty="0"/>
              <a:t>Integração com catequese, conselhos, assembleias e vida paroquial.</a:t>
            </a:r>
          </a:p>
          <a:p>
            <a:r>
              <a:rPr lang="pt-BR" b="1" dirty="0"/>
              <a:t>5. Motivação permanente</a:t>
            </a:r>
            <a:br>
              <a:rPr lang="pt-BR" dirty="0"/>
            </a:br>
            <a:r>
              <a:rPr lang="pt-BR" dirty="0"/>
              <a:t>Visitas, acolhida, comunicação, oração do dizimista e acompanhamento.</a:t>
            </a:r>
          </a:p>
          <a:p>
            <a:r>
              <a:rPr lang="pt-BR" b="1" dirty="0"/>
              <a:t>6. Transparência e comunhão</a:t>
            </a:r>
            <a:br>
              <a:rPr lang="pt-BR" dirty="0"/>
            </a:br>
            <a:r>
              <a:rPr lang="pt-BR" dirty="0"/>
              <a:t>Prestação de contas, linguagem adequada e credibilidade pastoral.</a:t>
            </a:r>
          </a:p>
          <a:p>
            <a:r>
              <a:rPr lang="pt-BR" b="1" dirty="0"/>
              <a:t>Chave de fala</a:t>
            </a:r>
          </a:p>
          <a:p>
            <a:r>
              <a:rPr lang="pt-BR" dirty="0"/>
              <a:t>“A Pastoral do Dízimo precisa unir espiritualidade, organização, formação e missão.”</a:t>
            </a:r>
          </a:p>
        </p:txBody>
      </p:sp>
    </p:spTree>
    <p:extLst>
      <p:ext uri="{BB962C8B-B14F-4D97-AF65-F5344CB8AC3E}">
        <p14:creationId xmlns:p14="http://schemas.microsoft.com/office/powerpoint/2010/main" val="26927606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880</Words>
  <Application>Microsoft Office PowerPoint</Application>
  <PresentationFormat>Widescreen</PresentationFormat>
  <Paragraphs>81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Tema do Office</vt:lpstr>
      <vt:lpstr>Documento 106 da CNBB e a missão da Pastoral do Dízimo</vt:lpstr>
      <vt:lpstr>Objetivo</vt:lpstr>
      <vt:lpstr>Pontos importantes</vt:lpstr>
      <vt:lpstr>Primeiro momento: O que é o Documento 106 da CNBB?</vt:lpstr>
      <vt:lpstr>Segundo momento: Os fundamentos bíblicos do dízimo</vt:lpstr>
      <vt:lpstr>Terceiro momento: As dimensões do dízimo</vt:lpstr>
      <vt:lpstr>Quarto momento: As finalidades do dízimo</vt:lpstr>
      <vt:lpstr>Quinto momento: As orientações pastorais do Documento 106</vt:lpstr>
      <vt:lpstr>Quinto momento: As orientações pastorais do Documento 106</vt:lpstr>
      <vt:lpstr>Momento conclusivo</vt:lpstr>
      <vt:lpstr>Encaminhamentos práticos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João Augusto STASCXAK</dc:creator>
  <cp:lastModifiedBy>Francinalda Machado Stascxak</cp:lastModifiedBy>
  <cp:revision>1</cp:revision>
  <dcterms:created xsi:type="dcterms:W3CDTF">2026-03-14T19:12:14Z</dcterms:created>
  <dcterms:modified xsi:type="dcterms:W3CDTF">2026-04-26T11:28:27Z</dcterms:modified>
</cp:coreProperties>
</file>