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413" r:id="rId9"/>
    <p:sldId id="414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ão Augusto STASCXAK" userId="abef1b71ea8824c4" providerId="LiveId" clId="{BC29C764-CB48-4CC9-A9B1-C58748F50891}"/>
    <pc:docChg chg="undo custSel modSld">
      <pc:chgData name="João Augusto STASCXAK" userId="abef1b71ea8824c4" providerId="LiveId" clId="{BC29C764-CB48-4CC9-A9B1-C58748F50891}" dt="2026-03-27T13:28:08.133" v="21" actId="14100"/>
      <pc:docMkLst>
        <pc:docMk/>
      </pc:docMkLst>
      <pc:sldChg chg="addSp delSp modSp mod setBg addAnim delAnim">
        <pc:chgData name="João Augusto STASCXAK" userId="abef1b71ea8824c4" providerId="LiveId" clId="{BC29C764-CB48-4CC9-A9B1-C58748F50891}" dt="2026-03-27T13:28:08.133" v="21" actId="14100"/>
        <pc:sldMkLst>
          <pc:docMk/>
          <pc:sldMk cId="2243125008" sldId="256"/>
        </pc:sldMkLst>
        <pc:spChg chg="mod">
          <ac:chgData name="João Augusto STASCXAK" userId="abef1b71ea8824c4" providerId="LiveId" clId="{BC29C764-CB48-4CC9-A9B1-C58748F50891}" dt="2026-03-27T13:27:46.828" v="13" actId="26606"/>
          <ac:spMkLst>
            <pc:docMk/>
            <pc:sldMk cId="2243125008" sldId="256"/>
            <ac:spMk id="2" creationId="{4CAA53B6-BE75-49BA-D6EB-219A8D8B5BED}"/>
          </ac:spMkLst>
        </pc:spChg>
        <pc:spChg chg="mod">
          <ac:chgData name="João Augusto STASCXAK" userId="abef1b71ea8824c4" providerId="LiveId" clId="{BC29C764-CB48-4CC9-A9B1-C58748F50891}" dt="2026-03-27T13:28:08.133" v="21" actId="14100"/>
          <ac:spMkLst>
            <pc:docMk/>
            <pc:sldMk cId="2243125008" sldId="256"/>
            <ac:spMk id="3" creationId="{0A4664D7-586A-B14F-D4E8-AD101B5B8C0D}"/>
          </ac:spMkLst>
        </pc:spChg>
        <pc:spChg chg="add">
          <ac:chgData name="João Augusto STASCXAK" userId="abef1b71ea8824c4" providerId="LiveId" clId="{BC29C764-CB48-4CC9-A9B1-C58748F50891}" dt="2026-03-27T13:27:46.828" v="13" actId="26606"/>
          <ac:spMkLst>
            <pc:docMk/>
            <pc:sldMk cId="2243125008" sldId="256"/>
            <ac:spMk id="18" creationId="{F12E7CC5-C78B-4EBD-9565-3FA00FAA6CF2}"/>
          </ac:spMkLst>
        </pc:spChg>
        <pc:spChg chg="add">
          <ac:chgData name="João Augusto STASCXAK" userId="abef1b71ea8824c4" providerId="LiveId" clId="{BC29C764-CB48-4CC9-A9B1-C58748F50891}" dt="2026-03-27T13:27:46.828" v="13" actId="26606"/>
          <ac:spMkLst>
            <pc:docMk/>
            <pc:sldMk cId="2243125008" sldId="256"/>
            <ac:spMk id="19" creationId="{3A4529A5-F675-429F-8044-01372BB13422}"/>
          </ac:spMkLst>
        </pc:spChg>
        <pc:spChg chg="add">
          <ac:chgData name="João Augusto STASCXAK" userId="abef1b71ea8824c4" providerId="LiveId" clId="{BC29C764-CB48-4CC9-A9B1-C58748F50891}" dt="2026-03-27T13:27:46.828" v="13" actId="26606"/>
          <ac:spMkLst>
            <pc:docMk/>
            <pc:sldMk cId="2243125008" sldId="256"/>
            <ac:spMk id="20" creationId="{32C5B66D-E390-4A14-AB60-69626CBF294E}"/>
          </ac:spMkLst>
        </pc:spChg>
        <pc:spChg chg="add">
          <ac:chgData name="João Augusto STASCXAK" userId="abef1b71ea8824c4" providerId="LiveId" clId="{BC29C764-CB48-4CC9-A9B1-C58748F50891}" dt="2026-03-27T13:27:46.828" v="13" actId="26606"/>
          <ac:spMkLst>
            <pc:docMk/>
            <pc:sldMk cId="2243125008" sldId="256"/>
            <ac:spMk id="21" creationId="{646273DA-F933-4D17-A5FE-B1EF87FD7A20}"/>
          </ac:spMkLst>
        </pc:spChg>
      </pc:sldChg>
    </pc:docChg>
  </pc:docChgLst>
  <pc:docChgLst>
    <pc:chgData name="Francinalda Machado Stascxak" userId="4d1de1b21513e261" providerId="LiveId" clId="{D50400A0-9CF3-4230-9BA2-2EE6CE4C628A}"/>
    <pc:docChg chg="modSld">
      <pc:chgData name="Francinalda Machado Stascxak" userId="4d1de1b21513e261" providerId="LiveId" clId="{D50400A0-9CF3-4230-9BA2-2EE6CE4C628A}" dt="2026-04-18T19:46:44.604" v="0" actId="20577"/>
      <pc:docMkLst>
        <pc:docMk/>
      </pc:docMkLst>
      <pc:sldChg chg="modSp mod">
        <pc:chgData name="Francinalda Machado Stascxak" userId="4d1de1b21513e261" providerId="LiveId" clId="{D50400A0-9CF3-4230-9BA2-2EE6CE4C628A}" dt="2026-04-18T19:46:44.604" v="0" actId="20577"/>
        <pc:sldMkLst>
          <pc:docMk/>
          <pc:sldMk cId="1277194660" sldId="259"/>
        </pc:sldMkLst>
        <pc:spChg chg="mod">
          <ac:chgData name="Francinalda Machado Stascxak" userId="4d1de1b21513e261" providerId="LiveId" clId="{D50400A0-9CF3-4230-9BA2-2EE6CE4C628A}" dt="2026-04-18T19:46:44.604" v="0" actId="20577"/>
          <ac:spMkLst>
            <pc:docMk/>
            <pc:sldMk cId="1277194660" sldId="259"/>
            <ac:spMk id="2" creationId="{4F2C1C7B-423B-8915-916E-CA083E6ACC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CF04A-06C5-4B28-91B3-25B506EA37E3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10036-539D-455B-8767-96F427188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0931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75744-68CC-9FB9-1270-4DEEEA8922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>
            <a:extLst>
              <a:ext uri="{FF2B5EF4-FFF2-40B4-BE49-F238E27FC236}">
                <a16:creationId xmlns:a16="http://schemas.microsoft.com/office/drawing/2014/main" id="{E3621C95-C5AF-EEAB-F258-A0EDE958E4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1FE94BC5-EAD8-BB3C-049F-23F79ED887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BR"/>
              <a:t>Esses não tem IDs de designer, uma vez que foram baseados nos slides mestre padrão já presentes na apresentação. 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A6B34751-AAA2-065B-F2CE-D23CA95085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241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EC36C-E19A-5E27-03B7-D33F00120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a imagem do slide 1">
            <a:extLst>
              <a:ext uri="{FF2B5EF4-FFF2-40B4-BE49-F238E27FC236}">
                <a16:creationId xmlns:a16="http://schemas.microsoft.com/office/drawing/2014/main" id="{9B8172E1-4328-8311-BDBF-084AFC3E12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81153238-9842-672C-FB5B-1A2E21445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t-BR"/>
              <a:t>Esses não tem IDs de designer, uma vez que foram baseados nos slides mestre padrão já presentes na apresentação. </a:t>
            </a:r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2D02E569-D177-3099-1CAA-F2DBFDEF3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D0EDF81-139F-488C-872B-4720FBA6BF98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40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53D0CA-AAB7-E223-3EFD-D9F405B74E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93D580D-9AE6-6885-8573-0A8DC1ADE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B9FE9E-6889-11A8-EE58-D69FDD320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BF44DE-586B-A18F-2CB6-DEE2FA5E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16C108A-515A-24AF-6065-29B1F14B1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443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EBA99E-AA79-8599-7D79-86E73F7E3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F64824-9610-C991-B124-379BD5630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720A3D-8D3F-CE9C-56D7-BA1284BC3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CE4334-41AA-FF23-9E9B-7ECA77F7B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ADFB43-CA8D-988E-DE03-472854E2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22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683DC5E-15CD-EF9D-268E-5E4A34E95B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F9BCF73-F161-1C17-7B93-D7B95BB58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C80342-2804-4137-B5CA-8B0AE6198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564685-CB30-52E4-C9E2-0D136F61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8298C9-588E-D1BC-6B21-6E494CD0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2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4D37-DF95-A4E0-D7FE-206CDFFD6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065C23-A4B9-0B57-916C-264AFE107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CF07D0-8D36-19E6-4189-BDFBC6147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6A5786-7462-0A3C-CCAE-C32BFFB71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16E709-9923-42E5-B020-90ECEA3EB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79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1AE3F-9BC7-6467-01AB-48CC93C4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C30E55-D8C5-F52D-7EA1-5005CD3E5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5F4785-FC12-3BDD-B591-F0F08618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F58CF9-2D1A-8BF2-4938-DEB96E731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0D0332-6514-325C-87A4-7AD148D49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974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D06939-76B3-7E50-1F39-1A0F29A6B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76F012-A8AA-9AFF-9CC4-A3A73543A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25964C0-233B-114B-CB52-584F2C4DD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7CFC115-6039-7A1B-B518-F54A555D9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4460CA-7AC9-90DD-6526-53864CFD5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B9ACE8-F4AD-8DBD-5684-01D02210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099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82596-CD56-CFE9-1324-EB086E256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B5DD28-5457-7EAB-07AA-510E30C39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F6791C5-FDC5-83A2-6C2C-7CAC7BB05B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78F0F75-95D7-A821-EFFD-013C5F7C16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25E0BC4-933D-C93A-7484-F5D630210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33C03A67-EE58-7652-7579-9688C941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F229887-BE46-6C71-468A-D2CD57F6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68E6C0-0B63-3DD3-19E3-486F05B3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63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17F634-DE3E-0CF5-BF92-1D84EC1A9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8207893-5D06-A066-B169-7AB2D722D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2D3AAC-994B-1879-DA40-35290E3E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D54F791-FDFB-918E-F336-607D198E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7217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5C27674-AEC0-03E1-C8BF-39C0595AD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CA6924A-1FCC-D5C5-A4C1-6070D0AB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510230-D83B-5B30-90FB-BFE3E1F0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405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043777-A7AB-6541-A562-51D4DB8AA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A3D4FD-BC25-DE9D-E81C-6FC3DA958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F651FE2-12A1-18FA-F9CE-F46499EBC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2F2ED85-87B8-A4C6-55C1-E02EC29F5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65C4034-004D-A8F8-73D0-ACAD9BE01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DCB5CD6-0427-6595-0D74-28669843A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39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EAE814-AEEB-C296-23A4-F97CB8D59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D2DA47F-D803-9605-47D4-D0F25CE2C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EAB21C-5970-CF52-09B3-92EA4877D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2B3CBB-41E1-39D1-DFBC-60FE23782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0449BC4-4181-C95A-4388-5C9EC20F1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BC7838B-6EC2-48B8-8ADD-4D10EBA12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08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40BAB0F-A834-2C1A-59E2-012D8BB15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644227-E74A-B069-1889-F00598786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A528E17-9963-B05B-9CD0-A1BA4FA1C6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06BBC8-34B2-482D-93BA-7D63D6B9069F}" type="datetimeFigureOut">
              <a:rPr lang="pt-BR" smtClean="0"/>
              <a:t>18/04/2026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DEAA7F-134E-B3B0-3450-3B7E099EAA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BCDB5A7-A673-4593-E9B4-9050F9C3B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864EE2-EA5F-4987-8F0D-114CDEC9A9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20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CAA53B6-BE75-49BA-D6EB-219A8D8B5B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37" y="1298448"/>
            <a:ext cx="5895178" cy="4099642"/>
          </a:xfrm>
        </p:spPr>
        <p:txBody>
          <a:bodyPr anchor="b">
            <a:normAutofit/>
          </a:bodyPr>
          <a:lstStyle/>
          <a:p>
            <a:pPr algn="l"/>
            <a:r>
              <a:rPr lang="pt-PT" sz="6600" b="1">
                <a:solidFill>
                  <a:srgbClr val="FFFFFF"/>
                </a:solidFill>
              </a:rPr>
              <a:t>OBJETIVO DO ENCONTRO</a:t>
            </a:r>
            <a:endParaRPr lang="pt-BR" sz="660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4664D7-586A-B14F-D4E8-AD101B5B8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62007" y="334297"/>
            <a:ext cx="4433348" cy="5057615"/>
          </a:xfrm>
        </p:spPr>
        <p:txBody>
          <a:bodyPr anchor="b">
            <a:normAutofit fontScale="92500" lnSpcReduction="10000"/>
          </a:bodyPr>
          <a:lstStyle/>
          <a:p>
            <a:pPr algn="l"/>
            <a:r>
              <a:rPr lang="pt-PT" sz="3600" dirty="0"/>
              <a:t>Promover a compreensão do Plano de Pastoral e das Comissões Pastorais, favorecendo a participação, o envolvimento e a corresponsabilidade dos agentes na ação evangelizadora da Igreja.</a:t>
            </a:r>
            <a:endParaRPr lang="pt-BR" sz="3600" dirty="0"/>
          </a:p>
        </p:txBody>
      </p:sp>
      <p:sp>
        <p:nvSpPr>
          <p:cNvPr id="20" name="sketch line 1">
            <a:extLst>
              <a:ext uri="{FF2B5EF4-FFF2-40B4-BE49-F238E27FC236}">
                <a16:creationId xmlns:a16="http://schemas.microsoft.com/office/drawing/2014/main" id="{32C5B66D-E390-4A14-AB60-69626CBF2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626353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646273DA-F933-4D17-A5FE-B1EF87FD7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0653" y="5626353"/>
            <a:ext cx="3479619" cy="18288"/>
          </a:xfrm>
          <a:custGeom>
            <a:avLst/>
            <a:gdLst>
              <a:gd name="csX0" fmla="*/ 0 w 3479619"/>
              <a:gd name="csY0" fmla="*/ 0 h 18288"/>
              <a:gd name="csX1" fmla="*/ 661128 w 3479619"/>
              <a:gd name="csY1" fmla="*/ 0 h 18288"/>
              <a:gd name="csX2" fmla="*/ 1357051 w 3479619"/>
              <a:gd name="csY2" fmla="*/ 0 h 18288"/>
              <a:gd name="csX3" fmla="*/ 2087771 w 3479619"/>
              <a:gd name="csY3" fmla="*/ 0 h 18288"/>
              <a:gd name="csX4" fmla="*/ 2818491 w 3479619"/>
              <a:gd name="csY4" fmla="*/ 0 h 18288"/>
              <a:gd name="csX5" fmla="*/ 3479619 w 3479619"/>
              <a:gd name="csY5" fmla="*/ 0 h 18288"/>
              <a:gd name="csX6" fmla="*/ 3479619 w 3479619"/>
              <a:gd name="csY6" fmla="*/ 18288 h 18288"/>
              <a:gd name="csX7" fmla="*/ 2714103 w 3479619"/>
              <a:gd name="csY7" fmla="*/ 18288 h 18288"/>
              <a:gd name="csX8" fmla="*/ 1948587 w 3479619"/>
              <a:gd name="csY8" fmla="*/ 18288 h 18288"/>
              <a:gd name="csX9" fmla="*/ 1252663 w 3479619"/>
              <a:gd name="csY9" fmla="*/ 18288 h 18288"/>
              <a:gd name="csX10" fmla="*/ 0 w 3479619"/>
              <a:gd name="csY10" fmla="*/ 18288 h 18288"/>
              <a:gd name="csX11" fmla="*/ 0 w 3479619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479619" h="18288" fill="none" extrusionOk="0">
                <a:moveTo>
                  <a:pt x="0" y="0"/>
                </a:moveTo>
                <a:cubicBezTo>
                  <a:pt x="178395" y="-3637"/>
                  <a:pt x="368619" y="-28254"/>
                  <a:pt x="661128" y="0"/>
                </a:cubicBezTo>
                <a:cubicBezTo>
                  <a:pt x="953637" y="28254"/>
                  <a:pt x="1022982" y="-4416"/>
                  <a:pt x="1357051" y="0"/>
                </a:cubicBezTo>
                <a:cubicBezTo>
                  <a:pt x="1691120" y="4416"/>
                  <a:pt x="1729558" y="27777"/>
                  <a:pt x="2087771" y="0"/>
                </a:cubicBezTo>
                <a:cubicBezTo>
                  <a:pt x="2445984" y="-27777"/>
                  <a:pt x="2592094" y="4429"/>
                  <a:pt x="2818491" y="0"/>
                </a:cubicBezTo>
                <a:cubicBezTo>
                  <a:pt x="3044888" y="-4429"/>
                  <a:pt x="3204567" y="26471"/>
                  <a:pt x="3479619" y="0"/>
                </a:cubicBezTo>
                <a:cubicBezTo>
                  <a:pt x="3478910" y="8157"/>
                  <a:pt x="3479206" y="12125"/>
                  <a:pt x="3479619" y="18288"/>
                </a:cubicBezTo>
                <a:cubicBezTo>
                  <a:pt x="3315855" y="-2963"/>
                  <a:pt x="3094885" y="26965"/>
                  <a:pt x="2714103" y="18288"/>
                </a:cubicBezTo>
                <a:cubicBezTo>
                  <a:pt x="2333321" y="9611"/>
                  <a:pt x="2260528" y="-15335"/>
                  <a:pt x="1948587" y="18288"/>
                </a:cubicBezTo>
                <a:cubicBezTo>
                  <a:pt x="1636646" y="51911"/>
                  <a:pt x="1489816" y="46369"/>
                  <a:pt x="1252663" y="18288"/>
                </a:cubicBezTo>
                <a:cubicBezTo>
                  <a:pt x="1015510" y="-9793"/>
                  <a:pt x="519812" y="-12177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479619" h="18288" stroke="0" extrusionOk="0">
                <a:moveTo>
                  <a:pt x="0" y="0"/>
                </a:moveTo>
                <a:cubicBezTo>
                  <a:pt x="326045" y="25020"/>
                  <a:pt x="425411" y="-17676"/>
                  <a:pt x="661128" y="0"/>
                </a:cubicBezTo>
                <a:cubicBezTo>
                  <a:pt x="896845" y="17676"/>
                  <a:pt x="1124825" y="1478"/>
                  <a:pt x="1252663" y="0"/>
                </a:cubicBezTo>
                <a:cubicBezTo>
                  <a:pt x="1380502" y="-1478"/>
                  <a:pt x="1694914" y="11788"/>
                  <a:pt x="2018179" y="0"/>
                </a:cubicBezTo>
                <a:cubicBezTo>
                  <a:pt x="2341444" y="-11788"/>
                  <a:pt x="2451167" y="12596"/>
                  <a:pt x="2679307" y="0"/>
                </a:cubicBezTo>
                <a:cubicBezTo>
                  <a:pt x="2907447" y="-12596"/>
                  <a:pt x="3094555" y="23821"/>
                  <a:pt x="3479619" y="0"/>
                </a:cubicBezTo>
                <a:cubicBezTo>
                  <a:pt x="3479355" y="4493"/>
                  <a:pt x="3480003" y="9472"/>
                  <a:pt x="3479619" y="18288"/>
                </a:cubicBezTo>
                <a:cubicBezTo>
                  <a:pt x="3311729" y="36782"/>
                  <a:pt x="3015946" y="7938"/>
                  <a:pt x="2783695" y="18288"/>
                </a:cubicBezTo>
                <a:cubicBezTo>
                  <a:pt x="2551444" y="28638"/>
                  <a:pt x="2398767" y="-13940"/>
                  <a:pt x="2018179" y="18288"/>
                </a:cubicBezTo>
                <a:cubicBezTo>
                  <a:pt x="1637591" y="50516"/>
                  <a:pt x="1634873" y="-6356"/>
                  <a:pt x="1426644" y="18288"/>
                </a:cubicBezTo>
                <a:cubicBezTo>
                  <a:pt x="1218415" y="42932"/>
                  <a:pt x="1006973" y="4094"/>
                  <a:pt x="730720" y="18288"/>
                </a:cubicBezTo>
                <a:cubicBezTo>
                  <a:pt x="454467" y="32482"/>
                  <a:pt x="291313" y="3910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25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E10045-88E7-24A9-7538-DB69C216F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🟢 7. O PAPEL DE CADA UM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2570CE-1FEF-C709-93B9-919BB39C4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591344"/>
            <a:ext cx="7582276" cy="5585619"/>
          </a:xfrm>
        </p:spPr>
        <p:txBody>
          <a:bodyPr anchor="ctr">
            <a:normAutofit lnSpcReduction="10000"/>
          </a:bodyPr>
          <a:lstStyle/>
          <a:p>
            <a:r>
              <a:rPr lang="pt-BR" sz="4000" b="1" dirty="0"/>
              <a:t>Leigos(as):</a:t>
            </a:r>
            <a:endParaRPr lang="pt-BR" sz="4000" dirty="0"/>
          </a:p>
          <a:p>
            <a:pPr lvl="1"/>
            <a:r>
              <a:rPr lang="pt-BR" sz="3600" dirty="0"/>
              <a:t>Protagonismo na missão</a:t>
            </a:r>
          </a:p>
          <a:p>
            <a:pPr lvl="1"/>
            <a:r>
              <a:rPr lang="pt-BR" sz="3600" dirty="0"/>
              <a:t>Participação ativa</a:t>
            </a:r>
          </a:p>
          <a:p>
            <a:r>
              <a:rPr lang="pt-BR" sz="4000" b="1" dirty="0"/>
              <a:t>Padres / Diáconos:</a:t>
            </a:r>
            <a:endParaRPr lang="pt-BR" sz="4000" dirty="0"/>
          </a:p>
          <a:p>
            <a:pPr lvl="1"/>
            <a:r>
              <a:rPr lang="pt-BR" sz="3600" dirty="0"/>
              <a:t>Animação e unidade</a:t>
            </a:r>
          </a:p>
          <a:p>
            <a:r>
              <a:rPr lang="pt-BR" sz="4000" b="1" dirty="0"/>
              <a:t>Igreja (bispos/coordenação):</a:t>
            </a:r>
            <a:endParaRPr lang="pt-BR" sz="4000" dirty="0"/>
          </a:p>
          <a:p>
            <a:pPr lvl="1"/>
            <a:r>
              <a:rPr lang="pt-BR" sz="3600" dirty="0"/>
              <a:t>Orientação e discernimento</a:t>
            </a:r>
          </a:p>
          <a:p>
            <a:r>
              <a:rPr lang="pt-BR" sz="4000" dirty="0"/>
              <a:t>👉 “Ninguém está fora — </a:t>
            </a:r>
            <a:r>
              <a:rPr lang="pt-BR" sz="4000" b="1" dirty="0"/>
              <a:t>todos são responsáveis pela missão</a:t>
            </a:r>
            <a:r>
              <a:rPr lang="pt-BR" sz="40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543528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ADCF15-8DC9-F04A-2BAC-7F51654DD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🔴 8. OS DESAFIOS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1B35FC-B734-B2BC-B050-DC7433A5A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591344"/>
            <a:ext cx="7186527" cy="5585619"/>
          </a:xfrm>
        </p:spPr>
        <p:txBody>
          <a:bodyPr anchor="ctr">
            <a:normAutofit/>
          </a:bodyPr>
          <a:lstStyle/>
          <a:p>
            <a:pPr lvl="0"/>
            <a:r>
              <a:rPr lang="pt-BR" dirty="0"/>
              <a:t>Resistência à mudança</a:t>
            </a:r>
          </a:p>
          <a:p>
            <a:pPr lvl="0"/>
            <a:r>
              <a:rPr lang="pt-BR" dirty="0"/>
              <a:t>Formação para a Sinodalidade</a:t>
            </a:r>
          </a:p>
          <a:p>
            <a:r>
              <a:rPr lang="pt-BR" dirty="0"/>
              <a:t>Individualismo pastoral (Não querer trabalhar juntos)</a:t>
            </a:r>
          </a:p>
          <a:p>
            <a:r>
              <a:rPr lang="pt-BR" dirty="0"/>
              <a:t>👉 “O maior risco não é o plano dar errado…</a:t>
            </a:r>
            <a:br>
              <a:rPr lang="pt-BR" dirty="0"/>
            </a:br>
            <a:r>
              <a:rPr lang="pt-BR" b="1" dirty="0"/>
              <a:t>é ele não sair do papel.”</a:t>
            </a:r>
          </a:p>
        </p:txBody>
      </p:sp>
    </p:spTree>
    <p:extLst>
      <p:ext uri="{BB962C8B-B14F-4D97-AF65-F5344CB8AC3E}">
        <p14:creationId xmlns:p14="http://schemas.microsoft.com/office/powerpoint/2010/main" val="1440104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7B8FB26-E77A-BDDC-A953-9A53DE405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🟡 9. O CAMINHO PARA DAR CERTO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B59720-1B30-C63C-0ABB-007B818F9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312073" cy="5585619"/>
          </a:xfrm>
        </p:spPr>
        <p:txBody>
          <a:bodyPr anchor="ctr">
            <a:normAutofit/>
          </a:bodyPr>
          <a:lstStyle/>
          <a:p>
            <a:pPr lvl="0"/>
            <a:r>
              <a:rPr lang="pt-BR" sz="4400" dirty="0"/>
              <a:t>Formação contínua</a:t>
            </a:r>
          </a:p>
          <a:p>
            <a:pPr lvl="0"/>
            <a:r>
              <a:rPr lang="pt-BR" sz="4400" dirty="0"/>
              <a:t>Envolvimento real</a:t>
            </a:r>
          </a:p>
          <a:p>
            <a:pPr lvl="0"/>
            <a:r>
              <a:rPr lang="pt-BR" sz="4400" dirty="0"/>
              <a:t>Espírito de comunhão</a:t>
            </a:r>
          </a:p>
          <a:p>
            <a:r>
              <a:rPr lang="pt-BR" sz="4400" dirty="0"/>
              <a:t>👉 “Esse plano só funciona </a:t>
            </a:r>
            <a:r>
              <a:rPr lang="pt-BR" sz="4400" b="1" dirty="0"/>
              <a:t>se for assumido como nosso.”</a:t>
            </a:r>
          </a:p>
        </p:txBody>
      </p:sp>
    </p:spTree>
    <p:extLst>
      <p:ext uri="{BB962C8B-B14F-4D97-AF65-F5344CB8AC3E}">
        <p14:creationId xmlns:p14="http://schemas.microsoft.com/office/powerpoint/2010/main" val="3756718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0404325-656E-49B0-7CD5-36DE5621E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🔵 10. A VISÃO DE FUTURO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088205-59EF-F878-E04F-EABC82E69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400563" cy="5947568"/>
          </a:xfrm>
        </p:spPr>
        <p:txBody>
          <a:bodyPr anchor="ctr">
            <a:normAutofit/>
          </a:bodyPr>
          <a:lstStyle/>
          <a:p>
            <a:pPr lvl="0"/>
            <a:r>
              <a:rPr lang="pt-BR" sz="4800" dirty="0"/>
              <a:t>Igreja mais organizada</a:t>
            </a:r>
          </a:p>
          <a:p>
            <a:pPr lvl="0"/>
            <a:r>
              <a:rPr lang="pt-BR" sz="4800" dirty="0"/>
              <a:t>Mais missionária</a:t>
            </a:r>
          </a:p>
          <a:p>
            <a:pPr lvl="0"/>
            <a:r>
              <a:rPr lang="pt-BR" sz="4800" dirty="0"/>
              <a:t>Mais sinodal</a:t>
            </a:r>
          </a:p>
          <a:p>
            <a:r>
              <a:rPr lang="pt-BR" sz="4800" dirty="0"/>
              <a:t>👉 “Uma Igreja onde </a:t>
            </a:r>
            <a:r>
              <a:rPr lang="pt-BR" sz="4800" b="1" dirty="0"/>
              <a:t>ninguém caminha sozinho</a:t>
            </a:r>
            <a:r>
              <a:rPr lang="pt-BR" sz="48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79835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6B5D784-39C5-D415-A0E6-2AB119DB3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🟣 11. CHAMADO FINAL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0769C1-D772-00E2-B3A9-346B9A905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557879" cy="6055262"/>
          </a:xfrm>
        </p:spPr>
        <p:txBody>
          <a:bodyPr anchor="ctr">
            <a:normAutofit/>
          </a:bodyPr>
          <a:lstStyle/>
          <a:p>
            <a:r>
              <a:rPr lang="pt-BR" sz="4400" dirty="0"/>
              <a:t>“Irmãos e irmãs,</a:t>
            </a:r>
            <a:br>
              <a:rPr lang="pt-BR" sz="4400" dirty="0"/>
            </a:br>
            <a:r>
              <a:rPr lang="pt-BR" sz="4400" dirty="0"/>
              <a:t>o Plano de Pastoral não é o fim… </a:t>
            </a:r>
            <a:r>
              <a:rPr lang="pt-BR" sz="4400" b="1" dirty="0"/>
              <a:t>é o começo</a:t>
            </a:r>
            <a:r>
              <a:rPr lang="pt-BR" sz="4400" dirty="0"/>
              <a:t>.</a:t>
            </a:r>
          </a:p>
          <a:p>
            <a:r>
              <a:rPr lang="pt-BR" sz="4400" dirty="0"/>
              <a:t>Deus já está nos conduzindo.</a:t>
            </a:r>
            <a:br>
              <a:rPr lang="pt-BR" sz="4400" dirty="0"/>
            </a:br>
            <a:r>
              <a:rPr lang="pt-BR" sz="4400" dirty="0"/>
              <a:t>Agora cabe a nós responder.”</a:t>
            </a:r>
          </a:p>
          <a:p>
            <a:r>
              <a:rPr lang="pt-BR" sz="4400" dirty="0"/>
              <a:t>👉 </a:t>
            </a:r>
            <a:r>
              <a:rPr lang="pt-BR" sz="4400" b="1" dirty="0"/>
              <a:t>Pergunta final:</a:t>
            </a:r>
            <a:br>
              <a:rPr lang="pt-BR" sz="4400" dirty="0"/>
            </a:br>
            <a:r>
              <a:rPr lang="pt-BR" sz="4400" dirty="0"/>
              <a:t>“Você quer apenas assistir…</a:t>
            </a:r>
            <a:br>
              <a:rPr lang="pt-BR" sz="4400" dirty="0"/>
            </a:br>
            <a:r>
              <a:rPr lang="pt-BR" sz="4400" dirty="0"/>
              <a:t>ou quer fazer parte dessa missão?”</a:t>
            </a:r>
          </a:p>
        </p:txBody>
      </p:sp>
    </p:spTree>
    <p:extLst>
      <p:ext uri="{BB962C8B-B14F-4D97-AF65-F5344CB8AC3E}">
        <p14:creationId xmlns:p14="http://schemas.microsoft.com/office/powerpoint/2010/main" val="2510608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C42AB6-7BD1-4491-F71D-EC3445F44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PT" b="1">
                <a:solidFill>
                  <a:srgbClr val="FFFFFF"/>
                </a:solidFill>
              </a:rPr>
              <a:t>🙏 1. ORAÇÃO INICIAL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9E3AD4-D22C-7EA5-25EF-6F0B9B672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0555" y="235974"/>
            <a:ext cx="7698657" cy="6479458"/>
          </a:xfrm>
        </p:spPr>
        <p:txBody>
          <a:bodyPr anchor="ctr">
            <a:normAutofit/>
          </a:bodyPr>
          <a:lstStyle/>
          <a:p>
            <a:r>
              <a:rPr lang="pt-PT" dirty="0"/>
              <a:t>Senhor Deus,</a:t>
            </a:r>
            <a:br>
              <a:rPr lang="pt-PT" dirty="0"/>
            </a:br>
            <a:r>
              <a:rPr lang="pt-PT" dirty="0"/>
              <a:t>nós Te damos graças por nos chamar à missão.</a:t>
            </a:r>
            <a:br>
              <a:rPr lang="pt-PT" dirty="0"/>
            </a:br>
            <a:r>
              <a:rPr lang="pt-PT" dirty="0"/>
              <a:t>Tu nos reúnes como Igreja viva,</a:t>
            </a:r>
            <a:br>
              <a:rPr lang="pt-PT" dirty="0"/>
            </a:br>
            <a:r>
              <a:rPr lang="pt-PT" dirty="0"/>
              <a:t>peregrina e sinodal.</a:t>
            </a:r>
          </a:p>
          <a:p>
            <a:r>
              <a:rPr lang="pt-PT" dirty="0"/>
              <a:t>Envia sobre nós o teu Espírito Santo,</a:t>
            </a:r>
            <a:br>
              <a:rPr lang="pt-PT" dirty="0"/>
            </a:br>
            <a:r>
              <a:rPr lang="pt-PT" dirty="0"/>
              <a:t>para que saibamos </a:t>
            </a:r>
            <a:r>
              <a:rPr lang="pt-PT" b="1" dirty="0"/>
              <a:t>escutar, discernir e agir</a:t>
            </a:r>
            <a:br>
              <a:rPr lang="pt-PT" dirty="0"/>
            </a:br>
            <a:r>
              <a:rPr lang="pt-PT" dirty="0"/>
              <a:t>segundo a tua vontade.</a:t>
            </a:r>
          </a:p>
          <a:p>
            <a:r>
              <a:rPr lang="pt-PT" dirty="0"/>
              <a:t>Ajuda-nos a viver a comunhão,</a:t>
            </a:r>
            <a:br>
              <a:rPr lang="pt-PT" dirty="0"/>
            </a:br>
            <a:r>
              <a:rPr lang="pt-PT" dirty="0"/>
              <a:t>a superar divisões</a:t>
            </a:r>
            <a:br>
              <a:rPr lang="pt-PT" dirty="0"/>
            </a:br>
            <a:r>
              <a:rPr lang="pt-PT" dirty="0"/>
              <a:t>e a servir com alegria na evangelização.</a:t>
            </a:r>
          </a:p>
          <a:p>
            <a:r>
              <a:rPr lang="pt-PT" dirty="0"/>
              <a:t>Que este encontro fortaleça nossa fé</a:t>
            </a:r>
            <a:br>
              <a:rPr lang="pt-PT" dirty="0"/>
            </a:br>
            <a:r>
              <a:rPr lang="pt-PT" dirty="0"/>
              <a:t>e renove nosso compromisso com o </a:t>
            </a:r>
            <a:r>
              <a:rPr lang="pt-PT" b="1" dirty="0"/>
              <a:t>teu Reino</a:t>
            </a:r>
            <a:r>
              <a:rPr lang="pt-PT" dirty="0"/>
              <a:t>.</a:t>
            </a:r>
          </a:p>
          <a:p>
            <a:r>
              <a:rPr lang="pt-PT" dirty="0"/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231867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2C2ED67-7145-C37F-DE2E-1448B8879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b="1">
                <a:solidFill>
                  <a:srgbClr val="FFFFFF"/>
                </a:solidFill>
              </a:rPr>
              <a:t>🟡 2. CONTEXTO: DE ONDE NASCE O PLANO</a:t>
            </a:r>
            <a:endParaRPr lang="pt-B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300804-017E-C2FF-9806-C9EA2CCAC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319088"/>
            <a:ext cx="7542947" cy="6219824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pt-BR" sz="4400" dirty="0"/>
              <a:t>Responder aos desafios pastorais</a:t>
            </a:r>
          </a:p>
          <a:p>
            <a:r>
              <a:rPr lang="pt-BR" sz="4400" dirty="0"/>
              <a:t>Convocação do Sínodo pelo Papa Francisco</a:t>
            </a:r>
          </a:p>
          <a:p>
            <a:pPr lvl="0"/>
            <a:r>
              <a:rPr lang="pt-BR" sz="4400" dirty="0"/>
              <a:t>Escuta, discernimento</a:t>
            </a:r>
          </a:p>
          <a:p>
            <a:pPr lvl="0"/>
            <a:r>
              <a:rPr lang="pt-BR" sz="4400" dirty="0"/>
              <a:t>Simpósio Pastoral</a:t>
            </a:r>
          </a:p>
          <a:p>
            <a:pPr lvl="0"/>
            <a:r>
              <a:rPr lang="pt-BR" sz="4400" dirty="0"/>
              <a:t>Assembleia Arquidiocesana</a:t>
            </a:r>
          </a:p>
          <a:p>
            <a:r>
              <a:rPr lang="pt-BR" sz="4400" b="1" dirty="0"/>
              <a:t>Importante:</a:t>
            </a:r>
            <a:br>
              <a:rPr lang="pt-BR" sz="4400" dirty="0"/>
            </a:br>
            <a:r>
              <a:rPr lang="pt-BR" sz="4400" dirty="0"/>
              <a:t>👉 “O Plano não foi feito para a Igreja… </a:t>
            </a:r>
            <a:r>
              <a:rPr lang="pt-BR" sz="4400" b="1" dirty="0"/>
              <a:t>foi feito pela Igreja</a:t>
            </a:r>
            <a:r>
              <a:rPr lang="pt-BR" sz="44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87720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367432-FF34-835E-9E82-8E4D9073B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65" y="1153572"/>
            <a:ext cx="3842807" cy="4461163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FFFFFF"/>
                </a:solidFill>
              </a:rPr>
              <a:t>🔵 3. O QUE É O PLANO DE PASTORAL</a:t>
            </a:r>
            <a:endParaRPr lang="pt-BR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8205D63-7694-640B-DA44-747D161BC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319088"/>
            <a:ext cx="7611773" cy="5857875"/>
          </a:xfrm>
        </p:spPr>
        <p:txBody>
          <a:bodyPr anchor="ctr">
            <a:normAutofit lnSpcReduction="10000"/>
          </a:bodyPr>
          <a:lstStyle/>
          <a:p>
            <a:pPr lvl="0"/>
            <a:r>
              <a:rPr lang="pt-BR" sz="4000" dirty="0"/>
              <a:t>Não é apenas um documento</a:t>
            </a:r>
          </a:p>
          <a:p>
            <a:pPr lvl="0"/>
            <a:r>
              <a:rPr lang="pt-BR" sz="4000" dirty="0"/>
              <a:t>É um </a:t>
            </a:r>
            <a:r>
              <a:rPr lang="pt-BR" sz="4000" b="1" dirty="0"/>
              <a:t>processo vivo</a:t>
            </a:r>
            <a:endParaRPr lang="pt-BR" sz="4000" dirty="0"/>
          </a:p>
          <a:p>
            <a:pPr lvl="0"/>
            <a:r>
              <a:rPr lang="pt-BR" sz="4000" dirty="0"/>
              <a:t>É um </a:t>
            </a:r>
            <a:r>
              <a:rPr lang="pt-BR" sz="4000" b="1" dirty="0"/>
              <a:t>caminho de conversão pastoral</a:t>
            </a:r>
            <a:endParaRPr lang="pt-BR" sz="4000" dirty="0"/>
          </a:p>
          <a:p>
            <a:pPr lvl="1"/>
            <a:r>
              <a:rPr lang="pt-BR" sz="3600" dirty="0"/>
              <a:t>Conversão das relações</a:t>
            </a:r>
          </a:p>
          <a:p>
            <a:pPr lvl="1"/>
            <a:r>
              <a:rPr lang="pt-BR" sz="3600" dirty="0"/>
              <a:t>Conversão dos processos</a:t>
            </a:r>
          </a:p>
          <a:p>
            <a:pPr lvl="1"/>
            <a:r>
              <a:rPr lang="pt-BR" sz="3600" dirty="0"/>
              <a:t>Conversão dos vínculos</a:t>
            </a:r>
          </a:p>
          <a:p>
            <a:r>
              <a:rPr lang="pt-BR" sz="4000" dirty="0"/>
              <a:t>👉 “Não se trata apenas de fazer mais coisas, </a:t>
            </a:r>
            <a:r>
              <a:rPr lang="pt-BR" sz="4000" b="1" dirty="0"/>
              <a:t>mas de fazer melhor, juntos.”</a:t>
            </a:r>
          </a:p>
        </p:txBody>
      </p:sp>
    </p:spTree>
    <p:extLst>
      <p:ext uri="{BB962C8B-B14F-4D97-AF65-F5344CB8AC3E}">
        <p14:creationId xmlns:p14="http://schemas.microsoft.com/office/powerpoint/2010/main" val="3629520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2C1C7B-423B-8915-916E-CA083E6AC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sz="3400" b="1" dirty="0">
                <a:solidFill>
                  <a:srgbClr val="FFFFFF"/>
                </a:solidFill>
              </a:rPr>
              <a:t>🟣 4. O GRANDE PROBLEMA</a:t>
            </a:r>
            <a:endParaRPr lang="pt-BR" sz="34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30FB55-C8EC-0F45-35B8-0B6EC8321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591344"/>
            <a:ext cx="7641270" cy="6065095"/>
          </a:xfrm>
        </p:spPr>
        <p:txBody>
          <a:bodyPr anchor="ctr">
            <a:normAutofit/>
          </a:bodyPr>
          <a:lstStyle/>
          <a:p>
            <a:pPr lvl="0"/>
            <a:r>
              <a:rPr lang="pt-BR" sz="4000" dirty="0"/>
              <a:t>Muitas pastorais</a:t>
            </a:r>
          </a:p>
          <a:p>
            <a:pPr lvl="0"/>
            <a:r>
              <a:rPr lang="pt-BR" sz="4000" dirty="0"/>
              <a:t>Muitos movimentos</a:t>
            </a:r>
          </a:p>
          <a:p>
            <a:pPr lvl="0"/>
            <a:r>
              <a:rPr lang="pt-BR" sz="4000" dirty="0"/>
              <a:t>Mas pouca articulação</a:t>
            </a:r>
          </a:p>
          <a:p>
            <a:r>
              <a:rPr lang="pt-BR" sz="4000" dirty="0"/>
              <a:t>👉 “Temos muita riqueza… mas, </a:t>
            </a:r>
            <a:r>
              <a:rPr lang="pt-BR" sz="4000" b="1" dirty="0"/>
              <a:t>às vezes, trabalhamos de forma isolada.”</a:t>
            </a:r>
          </a:p>
          <a:p>
            <a:r>
              <a:rPr lang="pt-BR" sz="4000" dirty="0"/>
              <a:t>👉 “E isso enfraquece a missão.”</a:t>
            </a:r>
          </a:p>
        </p:txBody>
      </p:sp>
    </p:spTree>
    <p:extLst>
      <p:ext uri="{BB962C8B-B14F-4D97-AF65-F5344CB8AC3E}">
        <p14:creationId xmlns:p14="http://schemas.microsoft.com/office/powerpoint/2010/main" val="1277194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68998A3-8F11-3EDB-B7B4-2ADDCAEF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sz="4100" b="1">
                <a:solidFill>
                  <a:srgbClr val="FFFFFF"/>
                </a:solidFill>
              </a:rPr>
              <a:t>🟠 5. A RESPOSTA: AS COMISSÕES PASTORAIS</a:t>
            </a:r>
            <a:endParaRPr lang="pt-BR" sz="4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C27721-35A8-2685-7FA5-1630E154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206478"/>
            <a:ext cx="7601941" cy="5970486"/>
          </a:xfrm>
        </p:spPr>
        <p:txBody>
          <a:bodyPr anchor="ctr">
            <a:normAutofit/>
          </a:bodyPr>
          <a:lstStyle/>
          <a:p>
            <a:pPr lvl="0"/>
            <a:r>
              <a:rPr lang="pt-BR" sz="4000" dirty="0"/>
              <a:t>Organização da ação evangelizadora</a:t>
            </a:r>
          </a:p>
          <a:p>
            <a:pPr lvl="0"/>
            <a:r>
              <a:rPr lang="pt-BR" sz="4000" dirty="0"/>
              <a:t>Agrupamento de pastorais afins</a:t>
            </a:r>
          </a:p>
          <a:p>
            <a:pPr lvl="0"/>
            <a:r>
              <a:rPr lang="pt-BR" sz="4000" dirty="0"/>
              <a:t>Estrutura mais orgânica</a:t>
            </a:r>
          </a:p>
          <a:p>
            <a:r>
              <a:rPr lang="pt-BR" sz="4000" b="1" dirty="0"/>
              <a:t>Explicação simples:</a:t>
            </a:r>
            <a:br>
              <a:rPr lang="pt-BR" sz="4000" dirty="0"/>
            </a:br>
            <a:r>
              <a:rPr lang="pt-BR" sz="4000" dirty="0"/>
              <a:t>👉 “As comissões não substituem as pastorais… </a:t>
            </a:r>
            <a:r>
              <a:rPr lang="pt-BR" sz="4000" b="1" dirty="0"/>
              <a:t>elas ajudam a caminhar juntas.”</a:t>
            </a:r>
          </a:p>
        </p:txBody>
      </p:sp>
    </p:spTree>
    <p:extLst>
      <p:ext uri="{BB962C8B-B14F-4D97-AF65-F5344CB8AC3E}">
        <p14:creationId xmlns:p14="http://schemas.microsoft.com/office/powerpoint/2010/main" val="112480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FC530B3-58EA-7C26-6EDF-9F284E5B9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t-BR" sz="4100" b="1">
                <a:solidFill>
                  <a:srgbClr val="FFFFFF"/>
                </a:solidFill>
              </a:rPr>
              <a:t>🟤 6. COMO FUNCIONAM NA PRÁTICA</a:t>
            </a:r>
            <a:endParaRPr lang="pt-BR" sz="41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41AD11E-EADF-9EB8-F1A6-C4DAD3BD4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pt-BR" dirty="0"/>
              <a:t>Nível paroquial</a:t>
            </a:r>
          </a:p>
          <a:p>
            <a:pPr lvl="0"/>
            <a:r>
              <a:rPr lang="pt-BR" dirty="0"/>
              <a:t>Nível região episcopal</a:t>
            </a:r>
          </a:p>
          <a:p>
            <a:pPr lvl="0"/>
            <a:r>
              <a:rPr lang="pt-BR" dirty="0"/>
              <a:t>Nível arquidiocesano</a:t>
            </a:r>
          </a:p>
          <a:p>
            <a:pPr lvl="0"/>
            <a:r>
              <a:rPr lang="pt-BR" dirty="0"/>
              <a:t>Assessor eclesiástico</a:t>
            </a:r>
          </a:p>
          <a:p>
            <a:pPr lvl="1"/>
            <a:r>
              <a:rPr lang="pt-BR" dirty="0"/>
              <a:t>Secretários(as)</a:t>
            </a:r>
          </a:p>
          <a:p>
            <a:pPr lvl="1"/>
            <a:r>
              <a:rPr lang="pt-BR" dirty="0"/>
              <a:t>Coordenação</a:t>
            </a:r>
          </a:p>
          <a:p>
            <a:pPr lvl="0"/>
            <a:r>
              <a:rPr lang="pt-BR" dirty="0"/>
              <a:t>Trabalho em comunhão</a:t>
            </a:r>
          </a:p>
          <a:p>
            <a:r>
              <a:rPr lang="pt-BR" dirty="0"/>
              <a:t>👉 “Tudo continua… </a:t>
            </a:r>
            <a:r>
              <a:rPr lang="pt-BR" b="1" dirty="0"/>
              <a:t>mas agora de forma mais integrada.”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450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15E50E-0583-023F-62DF-3CBD0A7B0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6076F5-D298-6B19-783E-EF826A54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Comissões</a:t>
            </a:r>
          </a:p>
        </p:txBody>
      </p:sp>
      <p:sp>
        <p:nvSpPr>
          <p:cNvPr id="9" name="Espaço Reservado para o Número do Slide 7">
            <a:extLst>
              <a:ext uri="{FF2B5EF4-FFF2-40B4-BE49-F238E27FC236}">
                <a16:creationId xmlns:a16="http://schemas.microsoft.com/office/drawing/2014/main" id="{31A1F2C5-CE94-CD80-B681-C4498142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60" y="6356350"/>
            <a:ext cx="15339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90024A9-0184-448B-881E-CC722A916CB1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D4B5DF6-60FC-2E9D-E97B-A7D3A8CE21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7308" y="591344"/>
            <a:ext cx="7341569" cy="5585619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Comissão</a:t>
            </a:r>
            <a:r>
              <a:rPr lang="en-US" sz="2400" b="1" dirty="0"/>
              <a:t>  </a:t>
            </a:r>
            <a:r>
              <a:rPr lang="en-US" sz="2400" b="1" dirty="0" err="1"/>
              <a:t>Paroquial</a:t>
            </a:r>
            <a:r>
              <a:rPr lang="en-US" sz="2400" b="1" dirty="0"/>
              <a:t>  para a </a:t>
            </a:r>
            <a:r>
              <a:rPr lang="en-US" sz="2400" b="1" dirty="0" err="1"/>
              <a:t>Animação</a:t>
            </a:r>
            <a:r>
              <a:rPr lang="en-US" sz="2400" b="1" dirty="0"/>
              <a:t> </a:t>
            </a:r>
            <a:r>
              <a:rPr lang="en-US" sz="2400" b="1" dirty="0" err="1"/>
              <a:t>Bíblica</a:t>
            </a:r>
            <a:r>
              <a:rPr lang="en-US" sz="2400" b="1" dirty="0"/>
              <a:t> da Vida e da Pastoral</a:t>
            </a:r>
            <a:r>
              <a:rPr lang="en-US" sz="2400" dirty="0"/>
              <a:t>  </a:t>
            </a:r>
          </a:p>
          <a:p>
            <a:pPr marL="457200" lvl="1"/>
            <a:r>
              <a:rPr lang="en-US" dirty="0"/>
              <a:t>Ministros </a:t>
            </a:r>
            <a:r>
              <a:rPr lang="en-US" dirty="0" err="1"/>
              <a:t>Extraordinários</a:t>
            </a:r>
            <a:r>
              <a:rPr lang="en-US" dirty="0"/>
              <a:t> da </a:t>
            </a:r>
            <a:r>
              <a:rPr lang="en-US" dirty="0" err="1"/>
              <a:t>Palavra</a:t>
            </a:r>
            <a:endParaRPr lang="en-US" dirty="0"/>
          </a:p>
          <a:p>
            <a:pPr marL="0" indent="0">
              <a:buNone/>
            </a:pPr>
            <a:r>
              <a:rPr lang="en-US" sz="2400" b="1" dirty="0" err="1"/>
              <a:t>Comissão</a:t>
            </a:r>
            <a:r>
              <a:rPr lang="en-US" sz="2400" b="1" dirty="0"/>
              <a:t> </a:t>
            </a:r>
            <a:r>
              <a:rPr lang="en-US" sz="2400" b="1" dirty="0" err="1"/>
              <a:t>Paroquial</a:t>
            </a:r>
            <a:r>
              <a:rPr lang="en-US" sz="2400" b="1" dirty="0"/>
              <a:t> da </a:t>
            </a:r>
            <a:r>
              <a:rPr lang="en-US" sz="2400" b="1" dirty="0" err="1"/>
              <a:t>Iniciação</a:t>
            </a:r>
            <a:r>
              <a:rPr lang="en-US" sz="2400" b="1" dirty="0"/>
              <a:t> à Vida </a:t>
            </a:r>
            <a:r>
              <a:rPr lang="en-US" sz="2400" b="1" dirty="0" err="1"/>
              <a:t>Cristã</a:t>
            </a:r>
            <a:r>
              <a:rPr lang="en-US" sz="2400" b="1" dirty="0"/>
              <a:t> (</a:t>
            </a:r>
            <a:r>
              <a:rPr lang="en-US" sz="2400" b="1" dirty="0" err="1"/>
              <a:t>Catequese</a:t>
            </a:r>
            <a:r>
              <a:rPr lang="en-US" sz="2400" b="1" dirty="0"/>
              <a:t>)</a:t>
            </a:r>
            <a:r>
              <a:rPr lang="en-US" sz="2400" dirty="0"/>
              <a:t> </a:t>
            </a:r>
          </a:p>
          <a:p>
            <a:pPr marL="457200" lvl="1"/>
            <a:r>
              <a:rPr lang="en-US" dirty="0" err="1"/>
              <a:t>Coordenação</a:t>
            </a:r>
            <a:r>
              <a:rPr lang="en-US" dirty="0"/>
              <a:t> de </a:t>
            </a:r>
            <a:r>
              <a:rPr lang="en-US" dirty="0" err="1"/>
              <a:t>Catequese</a:t>
            </a:r>
            <a:endParaRPr lang="en-US" dirty="0"/>
          </a:p>
          <a:p>
            <a:pPr marL="0" indent="0">
              <a:buNone/>
            </a:pPr>
            <a:r>
              <a:rPr lang="en-US" sz="2400" b="1" dirty="0" err="1"/>
              <a:t>Comissão</a:t>
            </a:r>
            <a:r>
              <a:rPr lang="en-US" sz="2400" b="1" dirty="0"/>
              <a:t>  </a:t>
            </a:r>
            <a:r>
              <a:rPr lang="en-US" sz="2400" b="1" dirty="0" err="1"/>
              <a:t>Paroquial</a:t>
            </a:r>
            <a:r>
              <a:rPr lang="en-US" sz="2400" b="1" dirty="0"/>
              <a:t>  de </a:t>
            </a:r>
            <a:r>
              <a:rPr lang="en-US" sz="2400" b="1" dirty="0" err="1"/>
              <a:t>Liturgia</a:t>
            </a:r>
            <a:r>
              <a:rPr lang="en-US" sz="2400" dirty="0"/>
              <a:t> </a:t>
            </a:r>
          </a:p>
          <a:p>
            <a:pPr marL="457200" lvl="1"/>
            <a:r>
              <a:rPr lang="en-US" dirty="0"/>
              <a:t>MESC, </a:t>
            </a:r>
            <a:r>
              <a:rPr lang="en-US" dirty="0" err="1"/>
              <a:t>Coroinhas</a:t>
            </a:r>
            <a:r>
              <a:rPr lang="en-US" dirty="0"/>
              <a:t>, </a:t>
            </a:r>
            <a:r>
              <a:rPr lang="en-US" dirty="0" err="1"/>
              <a:t>Cerimonialistas</a:t>
            </a:r>
            <a:r>
              <a:rPr lang="en-US" dirty="0"/>
              <a:t>, </a:t>
            </a:r>
            <a:r>
              <a:rPr lang="en-US" dirty="0" err="1"/>
              <a:t>Ministérios</a:t>
            </a:r>
            <a:r>
              <a:rPr lang="en-US" dirty="0"/>
              <a:t> de Canto, </a:t>
            </a:r>
            <a:r>
              <a:rPr lang="en-US" dirty="0" err="1"/>
              <a:t>Leitores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sz="2400" b="1" dirty="0" err="1"/>
              <a:t>Comissão</a:t>
            </a:r>
            <a:r>
              <a:rPr lang="en-US" sz="2400" b="1" dirty="0"/>
              <a:t>  </a:t>
            </a:r>
            <a:r>
              <a:rPr lang="en-US" sz="2400" b="1" dirty="0" err="1"/>
              <a:t>Paroquial</a:t>
            </a:r>
            <a:r>
              <a:rPr lang="en-US" sz="2400" b="1" dirty="0"/>
              <a:t>  para a </a:t>
            </a:r>
            <a:r>
              <a:rPr lang="en-US" sz="2400" b="1" dirty="0" err="1"/>
              <a:t>Ação</a:t>
            </a:r>
            <a:r>
              <a:rPr lang="en-US" sz="2400" b="1" dirty="0"/>
              <a:t> </a:t>
            </a:r>
            <a:r>
              <a:rPr lang="en-US" sz="2400" b="1" dirty="0" err="1"/>
              <a:t>Sociotransformadora</a:t>
            </a:r>
            <a:endParaRPr lang="en-US" sz="2400" b="1" dirty="0"/>
          </a:p>
          <a:p>
            <a:pPr marL="457200" lvl="1"/>
            <a:r>
              <a:rPr lang="en-US" dirty="0" err="1"/>
              <a:t>Pastorais</a:t>
            </a:r>
            <a:r>
              <a:rPr lang="en-US" dirty="0"/>
              <a:t> </a:t>
            </a:r>
            <a:r>
              <a:rPr lang="en-US" dirty="0" err="1"/>
              <a:t>Sociais</a:t>
            </a:r>
            <a:r>
              <a:rPr lang="en-US" dirty="0"/>
              <a:t>: Pastoral da </a:t>
            </a:r>
            <a:r>
              <a:rPr lang="en-US" dirty="0" err="1"/>
              <a:t>Criança</a:t>
            </a:r>
            <a:r>
              <a:rPr lang="en-US" dirty="0"/>
              <a:t>, </a:t>
            </a:r>
            <a:r>
              <a:rPr lang="en-US" dirty="0" err="1"/>
              <a:t>Saúde</a:t>
            </a:r>
            <a:r>
              <a:rPr lang="en-US" dirty="0"/>
              <a:t>, Pessoa </a:t>
            </a:r>
            <a:r>
              <a:rPr lang="en-US" dirty="0" err="1"/>
              <a:t>Idosa</a:t>
            </a:r>
            <a:r>
              <a:rPr lang="en-US" dirty="0"/>
              <a:t>, Menor, Migrante, Surdo, Povo da Rua...</a:t>
            </a:r>
          </a:p>
          <a:p>
            <a:pPr marL="0" indent="0">
              <a:buNone/>
            </a:pPr>
            <a:r>
              <a:rPr lang="en-US" sz="2400" b="1" dirty="0" err="1"/>
              <a:t>Comissão</a:t>
            </a:r>
            <a:r>
              <a:rPr lang="en-US" sz="2400" b="1" dirty="0"/>
              <a:t>  </a:t>
            </a:r>
            <a:r>
              <a:rPr lang="en-US" sz="2400" b="1" dirty="0" err="1"/>
              <a:t>Paroquial</a:t>
            </a:r>
            <a:r>
              <a:rPr lang="en-US" sz="2400" b="1" dirty="0"/>
              <a:t>  da </a:t>
            </a:r>
            <a:r>
              <a:rPr lang="en-US" sz="2400" b="1" dirty="0" err="1"/>
              <a:t>Ação</a:t>
            </a:r>
            <a:r>
              <a:rPr lang="en-US" sz="2400" b="1" dirty="0"/>
              <a:t> </a:t>
            </a:r>
            <a:r>
              <a:rPr lang="en-US" sz="2400" b="1" dirty="0" err="1"/>
              <a:t>Missionária</a:t>
            </a:r>
            <a:r>
              <a:rPr lang="en-US" sz="2400" b="1" dirty="0"/>
              <a:t> e </a:t>
            </a:r>
            <a:r>
              <a:rPr lang="en-US" sz="2400" b="1" dirty="0" err="1"/>
              <a:t>Cooperação</a:t>
            </a:r>
            <a:r>
              <a:rPr lang="en-US" sz="2400" b="1" dirty="0"/>
              <a:t> </a:t>
            </a:r>
            <a:r>
              <a:rPr lang="en-US" sz="2400" b="1" dirty="0" err="1"/>
              <a:t>Intereclesial</a:t>
            </a:r>
            <a:endParaRPr lang="en-US" sz="2400" b="1" dirty="0"/>
          </a:p>
          <a:p>
            <a:pPr marL="457200" lvl="1"/>
            <a:r>
              <a:rPr lang="en-US" dirty="0"/>
              <a:t>COMIPA, Equipes </a:t>
            </a:r>
            <a:r>
              <a:rPr lang="en-US" dirty="0" err="1"/>
              <a:t>Missionárias</a:t>
            </a:r>
            <a:r>
              <a:rPr lang="en-US" dirty="0"/>
              <a:t>, </a:t>
            </a:r>
            <a:r>
              <a:rPr lang="en-US" dirty="0" err="1"/>
              <a:t>Juventude</a:t>
            </a:r>
            <a:r>
              <a:rPr lang="en-US" dirty="0"/>
              <a:t> e </a:t>
            </a:r>
            <a:r>
              <a:rPr lang="en-US" dirty="0" err="1"/>
              <a:t>Infância</a:t>
            </a:r>
            <a:r>
              <a:rPr lang="en-US" dirty="0"/>
              <a:t> </a:t>
            </a:r>
            <a:r>
              <a:rPr lang="en-US" dirty="0" err="1"/>
              <a:t>Missionária</a:t>
            </a:r>
            <a:endParaRPr lang="en-US" dirty="0"/>
          </a:p>
        </p:txBody>
      </p:sp>
      <p:sp>
        <p:nvSpPr>
          <p:cNvPr id="16" name="Espaço Reservado para Conteúdo 3">
            <a:extLst>
              <a:ext uri="{FF2B5EF4-FFF2-40B4-BE49-F238E27FC236}">
                <a16:creationId xmlns:a16="http://schemas.microsoft.com/office/drawing/2014/main" id="{4520C954-FBD2-6773-6E73-F0ED679DFB4A}"/>
              </a:ext>
            </a:extLst>
          </p:cNvPr>
          <p:cNvSpPr txBox="1">
            <a:spLocks/>
          </p:cNvSpPr>
          <p:nvPr/>
        </p:nvSpPr>
        <p:spPr>
          <a:xfrm>
            <a:off x="51334" y="4010125"/>
            <a:ext cx="12140666" cy="2632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369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3AEC88-C71B-62F3-F52B-E2AAFC99D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B60D8CA-7F9B-43AE-B710-6D479D0A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Comissões</a:t>
            </a:r>
          </a:p>
        </p:txBody>
      </p:sp>
      <p:sp>
        <p:nvSpPr>
          <p:cNvPr id="9" name="Espaço Reservado para o Número do Slide 7">
            <a:extLst>
              <a:ext uri="{FF2B5EF4-FFF2-40B4-BE49-F238E27FC236}">
                <a16:creationId xmlns:a16="http://schemas.microsoft.com/office/drawing/2014/main" id="{F658CEA4-4CD2-5D91-B8A0-804FBC35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19860" y="6356350"/>
            <a:ext cx="15339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590024A9-0184-448B-881E-CC722A916CB1}" type="slidenum">
              <a:rPr lang="en-US" smtClean="0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34" name="Arc 3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5C4E2D-0BDC-558C-99B4-1E689BF6A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b="1" dirty="0" err="1"/>
              <a:t>Comissão</a:t>
            </a:r>
            <a:r>
              <a:rPr lang="en-US" b="1" dirty="0"/>
              <a:t>  </a:t>
            </a:r>
            <a:r>
              <a:rPr lang="en-US" b="1" dirty="0" err="1"/>
              <a:t>Paroquial</a:t>
            </a:r>
            <a:r>
              <a:rPr lang="en-US" b="1" dirty="0"/>
              <a:t> da </a:t>
            </a:r>
            <a:r>
              <a:rPr lang="en-US" b="1" dirty="0" err="1"/>
              <a:t>Sustentabilidade</a:t>
            </a:r>
            <a:r>
              <a:rPr lang="en-US" b="1" dirty="0"/>
              <a:t> da </a:t>
            </a:r>
            <a:r>
              <a:rPr lang="en-US" b="1" dirty="0" err="1"/>
              <a:t>Ação</a:t>
            </a:r>
            <a:r>
              <a:rPr lang="en-US" b="1" dirty="0"/>
              <a:t> </a:t>
            </a:r>
            <a:r>
              <a:rPr lang="en-US" b="1" dirty="0" err="1"/>
              <a:t>Evangelizadora</a:t>
            </a:r>
            <a:endParaRPr lang="en-US" b="1" dirty="0"/>
          </a:p>
          <a:p>
            <a:pPr marL="457200" lvl="1"/>
            <a:r>
              <a:rPr lang="en-US" dirty="0"/>
              <a:t>Pastoral do </a:t>
            </a:r>
            <a:r>
              <a:rPr lang="en-US" dirty="0" err="1"/>
              <a:t>Dízimo</a:t>
            </a:r>
            <a:r>
              <a:rPr lang="en-US" dirty="0"/>
              <a:t> e </a:t>
            </a:r>
            <a:r>
              <a:rPr lang="en-US" dirty="0" err="1"/>
              <a:t>Conselho</a:t>
            </a:r>
            <a:r>
              <a:rPr lang="en-US" dirty="0"/>
              <a:t> </a:t>
            </a:r>
            <a:r>
              <a:rPr lang="en-US" dirty="0" err="1"/>
              <a:t>Econômico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Comissão</a:t>
            </a:r>
            <a:r>
              <a:rPr lang="en-US" b="1" dirty="0"/>
              <a:t> </a:t>
            </a:r>
            <a:r>
              <a:rPr lang="en-US" b="1" dirty="0" err="1"/>
              <a:t>Paroquial</a:t>
            </a:r>
            <a:r>
              <a:rPr lang="en-US" b="1" dirty="0"/>
              <a:t> da </a:t>
            </a:r>
            <a:r>
              <a:rPr lang="en-US" b="1" dirty="0" err="1"/>
              <a:t>Juventude</a:t>
            </a:r>
            <a:endParaRPr lang="en-US" b="1" dirty="0"/>
          </a:p>
          <a:p>
            <a:pPr marL="457200" lvl="1"/>
            <a:r>
              <a:rPr lang="en-US" dirty="0"/>
              <a:t>EJC, Pastoral da </a:t>
            </a:r>
            <a:r>
              <a:rPr lang="en-US" dirty="0" err="1"/>
              <a:t>Juventude</a:t>
            </a:r>
            <a:r>
              <a:rPr lang="en-US" dirty="0"/>
              <a:t>, </a:t>
            </a:r>
            <a:r>
              <a:rPr lang="en-US" dirty="0" err="1"/>
              <a:t>Articulação</a:t>
            </a:r>
            <a:r>
              <a:rPr lang="en-US" dirty="0"/>
              <a:t> de </a:t>
            </a:r>
            <a:r>
              <a:rPr lang="en-US" dirty="0" err="1"/>
              <a:t>Juventude</a:t>
            </a:r>
            <a:r>
              <a:rPr lang="en-US" dirty="0"/>
              <a:t>...</a:t>
            </a:r>
          </a:p>
          <a:p>
            <a:pPr marL="0" indent="0">
              <a:buNone/>
            </a:pPr>
            <a:r>
              <a:rPr lang="en-US" b="1" dirty="0" err="1"/>
              <a:t>Comissão</a:t>
            </a:r>
            <a:r>
              <a:rPr lang="en-US" b="1" dirty="0"/>
              <a:t>  </a:t>
            </a:r>
            <a:r>
              <a:rPr lang="en-US" b="1" dirty="0" err="1"/>
              <a:t>Paroquial</a:t>
            </a:r>
            <a:r>
              <a:rPr lang="en-US" b="1" dirty="0"/>
              <a:t>  da Vida e da Família</a:t>
            </a:r>
          </a:p>
          <a:p>
            <a:pPr marL="457200" lvl="1"/>
            <a:r>
              <a:rPr lang="en-US" dirty="0"/>
              <a:t>ECC, Pastoral Familiar, Equipes de Nossa Senhora, </a:t>
            </a:r>
            <a:r>
              <a:rPr lang="en-US" dirty="0" err="1"/>
              <a:t>Movimento</a:t>
            </a:r>
            <a:r>
              <a:rPr lang="en-US" dirty="0"/>
              <a:t> Amare</a:t>
            </a:r>
          </a:p>
          <a:p>
            <a:pPr marL="0" indent="0">
              <a:buNone/>
            </a:pPr>
            <a:r>
              <a:rPr lang="en-US" b="1" dirty="0" err="1"/>
              <a:t>Comissão</a:t>
            </a:r>
            <a:r>
              <a:rPr lang="en-US" b="1" dirty="0"/>
              <a:t>  </a:t>
            </a:r>
            <a:r>
              <a:rPr lang="en-US" b="1" dirty="0" err="1"/>
              <a:t>Paroquial</a:t>
            </a:r>
            <a:r>
              <a:rPr lang="en-US" b="1" dirty="0"/>
              <a:t>  da </a:t>
            </a:r>
            <a:r>
              <a:rPr lang="en-US" b="1" dirty="0" err="1"/>
              <a:t>Comunicação</a:t>
            </a:r>
            <a:r>
              <a:rPr lang="en-US" b="1" dirty="0"/>
              <a:t> Social</a:t>
            </a:r>
          </a:p>
          <a:p>
            <a:pPr marL="457200" lvl="1"/>
            <a:r>
              <a:rPr lang="en-US" dirty="0"/>
              <a:t>Pastoral da </a:t>
            </a:r>
            <a:r>
              <a:rPr lang="en-US" dirty="0" err="1"/>
              <a:t>Comunicação</a:t>
            </a:r>
            <a:endParaRPr lang="en-US" dirty="0"/>
          </a:p>
        </p:txBody>
      </p:sp>
      <p:sp>
        <p:nvSpPr>
          <p:cNvPr id="16" name="Espaço Reservado para Conteúdo 3">
            <a:extLst>
              <a:ext uri="{FF2B5EF4-FFF2-40B4-BE49-F238E27FC236}">
                <a16:creationId xmlns:a16="http://schemas.microsoft.com/office/drawing/2014/main" id="{CC8E031E-D5B0-9B92-CC36-3D4D2BB18AE5}"/>
              </a:ext>
            </a:extLst>
          </p:cNvPr>
          <p:cNvSpPr txBox="1">
            <a:spLocks/>
          </p:cNvSpPr>
          <p:nvPr/>
        </p:nvSpPr>
        <p:spPr>
          <a:xfrm>
            <a:off x="51334" y="4010125"/>
            <a:ext cx="12140666" cy="2632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pt-BR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435598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718</Words>
  <Application>Microsoft Office PowerPoint</Application>
  <PresentationFormat>Widescreen</PresentationFormat>
  <Paragraphs>99</Paragraphs>
  <Slides>14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Tema do Office</vt:lpstr>
      <vt:lpstr>OBJETIVO DO ENCONTRO</vt:lpstr>
      <vt:lpstr>🙏 1. ORAÇÃO INICIAL</vt:lpstr>
      <vt:lpstr>🟡 2. CONTEXTO: DE ONDE NASCE O PLANO</vt:lpstr>
      <vt:lpstr>🔵 3. O QUE É O PLANO DE PASTORAL</vt:lpstr>
      <vt:lpstr>🟣 4. O GRANDE PROBLEMA</vt:lpstr>
      <vt:lpstr>🟠 5. A RESPOSTA: AS COMISSÕES PASTORAIS</vt:lpstr>
      <vt:lpstr>🟤 6. COMO FUNCIONAM NA PRÁTICA</vt:lpstr>
      <vt:lpstr>Comissões</vt:lpstr>
      <vt:lpstr>Comissões</vt:lpstr>
      <vt:lpstr>🟢 7. O PAPEL DE CADA UM</vt:lpstr>
      <vt:lpstr>🔴 8. OS DESAFIOS</vt:lpstr>
      <vt:lpstr>🟡 9. O CAMINHO PARA DAR CERTO</vt:lpstr>
      <vt:lpstr>🔵 10. A VISÃO DE FUTURO</vt:lpstr>
      <vt:lpstr>🟣 11. CHAMADO FINAL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João Augusto STASCXAK</dc:creator>
  <cp:lastModifiedBy>Francinalda Machado Stascxak</cp:lastModifiedBy>
  <cp:revision>1</cp:revision>
  <dcterms:created xsi:type="dcterms:W3CDTF">2026-03-27T12:25:27Z</dcterms:created>
  <dcterms:modified xsi:type="dcterms:W3CDTF">2026-04-18T19:46:53Z</dcterms:modified>
</cp:coreProperties>
</file>