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3813B-7C92-9545-9A9D-7B7C767C15FB}" v="5" dt="2026-05-30T12:17:33.974"/>
    <p1510:client id="{EB78A3AB-F9F3-402C-B83E-B49960DCD5D4}" v="6" dt="2026-05-29T19:10:3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7186E-7492-A77F-D647-A6B46BCB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06F644-C106-6577-C6A4-F677F1CC5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D217B-1BFC-E3FE-755E-E04C716F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74CB0-D1B4-0E71-9A86-43BBCD0F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0C349-67FD-B1B4-4F6C-5E0982DC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84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6F8C-9176-77C5-7221-78E17E3A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6AA357-5367-4FBC-88E1-5420AF422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61ABE-74B6-A98D-137C-8A185D9A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BA3E43-6DDD-1825-5EA0-B452DA02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6B84A-9A1F-7279-6262-19BA90B9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AACE5A-C4D8-3943-6AC6-3B39415B3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CA80D2-A832-AA54-A4E0-A187C8EBE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2B127-1A0B-45D6-0E71-2327FEE2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EAFD8B-015B-6C99-674C-87F24969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08678-AF8D-46E0-384A-B24D9AE6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6BA5D-CBC2-46D9-3EB9-7A20E55B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90095F-FA3A-F755-4953-65BC4D6B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E5AF1-3773-D87F-43FE-2CE5602B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5BF1C5-8EA6-980B-47F0-A5792721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83B9C0-95D0-FE0D-98A5-E8628419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1AC94-3D99-E17E-F9C8-359CB4CF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D9CF87-E5AF-5409-3E55-6849809D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DE290-B036-F723-A58A-E94AFAED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E80324-CF63-CF19-DD77-BF1D756D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26C81-F2B2-50C4-5F4B-2535FE7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ED5B5-4DA8-6638-74F2-7E7CFB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84309-959E-B64F-743B-B0970257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8210A1-FB6D-18CF-C8A7-F8D1E6127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4C3643-1462-1900-9CC6-263C92EF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42E0AE-8DCD-AB35-3677-55BB7086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201ED8-B0B2-F7B0-E3A0-1FC655DF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95CD8-7EA9-AF55-5889-AA847D2C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32A4BA-F7E9-E6C9-99BD-3647B866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A0EE06-60F3-731C-14F5-961D05F5D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0F7865-F38B-B5C9-5EF6-186160C3E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FF0FF9-E92C-D00B-8F91-1FF27F3EF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78E37F-2551-F488-CE79-51D12B7D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0359CE-A20F-7D31-A3BB-45454594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87BAA4-5D3A-8DD7-18CB-1A6B72F6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7143-F16E-ABFB-2419-A2863865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7BD519-0DE8-E637-377C-4DA8B73F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8250F4-1E75-7604-F1E0-1FF582A9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EED563-2AD0-A0D5-69F0-69A9F741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27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21DC3F-E834-D9F0-EFAD-7BED834B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5CA0BA-0B2D-0AD2-9C03-38DD0321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6910D-BCD2-18CC-75E4-74954797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97A0D-602C-8249-00BE-E4AFF63D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4FDDCA-9480-66BD-5C6C-C24B1ADF6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8F7821-560A-A0FA-A1EE-7BA9150B8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EC41A0-8EFC-0411-A6BC-0EB93DD4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9155A2-2360-7525-91A7-B4D4C7DC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E70030-77D4-E86A-24B6-BB228653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6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0ECC0-043D-8F0B-3748-E4DB936E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C2ED6A-0C8E-EA16-54DE-BF24F93AF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7FB63D-B80B-8589-D1A5-FFE801EF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191761-694D-04FE-2F67-E1038F8D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7505A8-A994-940C-C555-8D2C197B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CF5D4E-4624-3578-FF75-6422D011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2EF852-E370-D668-CC72-8F34C9D1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21AB7E-7132-FECD-3C68-875C63BC4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B29F01-6E9B-30A2-BB2F-27790CB7D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57F1E-10A7-42EC-BF95-7B82065F7C40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7CDA8D-A068-ACCD-A8F5-21A2C9A5E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F08876-AE20-34FE-BA90-E79A78092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4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7853E0-1E13-0A6A-2713-A54A8F55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pt-BR" sz="4400" b="1">
                <a:solidFill>
                  <a:srgbClr val="FFFFFF"/>
                </a:solidFill>
              </a:rPr>
              <a:t>DIRETRIZES GERAIS DA AÇÃO EVANGELIZADORA DA IGREJA NO BRASIL</a:t>
            </a:r>
            <a:br>
              <a:rPr lang="pt-BR" sz="4400">
                <a:solidFill>
                  <a:srgbClr val="FFFFFF"/>
                </a:solidFill>
              </a:rPr>
            </a:br>
            <a:endParaRPr lang="pt-BR" sz="4400">
              <a:solidFill>
                <a:srgbClr val="FFFFFF"/>
              </a:solidFill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10FCF9-DFC2-E10C-09BE-2A67DF75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rgbClr val="FFFFFF"/>
                </a:solidFill>
              </a:rPr>
              <a:t>ECC – 2ª Etapa</a:t>
            </a:r>
            <a:br>
              <a:rPr lang="pt-BR">
                <a:solidFill>
                  <a:srgbClr val="FFFFFF"/>
                </a:solidFill>
              </a:rPr>
            </a:br>
            <a:r>
              <a:rPr lang="pt-BR" b="1">
                <a:solidFill>
                  <a:srgbClr val="FFFFFF"/>
                </a:solidFill>
              </a:rPr>
              <a:t>"Como a Igreja pensa sua missão?"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2A84B5-D61C-75A2-9B41-CE20D26C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A IGREJA: TENDA DO ENCONTRO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FBEDA1-78E2-39D3-0793-34CC4C2D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47" y="228600"/>
            <a:ext cx="6384577" cy="638175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/>
              <a:t>A imagem central do documento é:</a:t>
            </a:r>
          </a:p>
          <a:p>
            <a:r>
              <a:rPr lang="pt-BR" b="1" dirty="0"/>
              <a:t>A IGREJA: TENDA DO ENCONTRO</a:t>
            </a:r>
            <a:endParaRPr lang="pt-BR" dirty="0"/>
          </a:p>
          <a:p>
            <a:r>
              <a:rPr lang="pt-BR" dirty="0"/>
              <a:t>A tenda lembra o povo de Israel caminhando pelo deserto.</a:t>
            </a:r>
          </a:p>
          <a:p>
            <a:r>
              <a:rPr lang="pt-BR" dirty="0"/>
              <a:t>Lembra também que Deus caminha com seu povo.</a:t>
            </a:r>
          </a:p>
          <a:p>
            <a:r>
              <a:rPr lang="pt-BR" dirty="0"/>
              <a:t>A Igreja é chamada a ser:</a:t>
            </a:r>
          </a:p>
          <a:p>
            <a:pPr lvl="1"/>
            <a:r>
              <a:rPr lang="pt-BR" sz="2800" dirty="0"/>
              <a:t>acolhedora;</a:t>
            </a:r>
          </a:p>
          <a:p>
            <a:pPr lvl="1"/>
            <a:r>
              <a:rPr lang="pt-BR" sz="2800" dirty="0"/>
              <a:t>aberta;</a:t>
            </a:r>
          </a:p>
          <a:p>
            <a:pPr lvl="1"/>
            <a:r>
              <a:rPr lang="pt-BR" sz="2800" dirty="0"/>
              <a:t>missionária;</a:t>
            </a:r>
          </a:p>
          <a:p>
            <a:pPr lvl="1"/>
            <a:r>
              <a:rPr lang="pt-BR" sz="2800" dirty="0"/>
              <a:t>próxima dos pobres;</a:t>
            </a:r>
          </a:p>
          <a:p>
            <a:pPr lvl="1"/>
            <a:r>
              <a:rPr lang="pt-BR" sz="2800" dirty="0"/>
              <a:t>lugar de encontro com Cristo.</a:t>
            </a:r>
          </a:p>
          <a:p>
            <a:pPr lvl="1"/>
            <a:r>
              <a:rPr lang="pt-BR" sz="2800" dirty="0"/>
              <a:t>A Igreja não é uma fortaleza fechada.</a:t>
            </a:r>
          </a:p>
          <a:p>
            <a:pPr lvl="1"/>
            <a:r>
              <a:rPr lang="pt-BR" sz="2800" dirty="0"/>
              <a:t>É uma tenda que amplia suas lonas para acolher todos.</a:t>
            </a:r>
          </a:p>
        </p:txBody>
      </p:sp>
    </p:spTree>
    <p:extLst>
      <p:ext uri="{BB962C8B-B14F-4D97-AF65-F5344CB8AC3E}">
        <p14:creationId xmlns:p14="http://schemas.microsoft.com/office/powerpoint/2010/main" val="6539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704F43-C69B-68A8-BFFA-73D8A6E4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3000" b="1"/>
              <a:t>5. O GRANDE DESAFIO: SER UMA IGREJA SINODAL</a:t>
            </a:r>
            <a:endParaRPr lang="pt-BR" sz="30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47F7B7-261D-82D4-8FD8-6D9A7A72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436615" cy="3547872"/>
          </a:xfrm>
        </p:spPr>
        <p:txBody>
          <a:bodyPr anchor="t">
            <a:normAutofit lnSpcReduction="10000"/>
          </a:bodyPr>
          <a:lstStyle/>
          <a:p>
            <a:r>
              <a:rPr lang="pt-BR" sz="3200" dirty="0"/>
              <a:t>A palavra mais importante das novas Diretrizes é:</a:t>
            </a:r>
          </a:p>
          <a:p>
            <a:r>
              <a:rPr lang="pt-BR" sz="3200" b="1" dirty="0"/>
              <a:t>SINODALIDADE</a:t>
            </a:r>
            <a:endParaRPr lang="pt-BR" sz="3200" dirty="0"/>
          </a:p>
          <a:p>
            <a:r>
              <a:rPr lang="pt-BR" sz="3200" dirty="0"/>
              <a:t>Sinodalidade significa: </a:t>
            </a:r>
            <a:r>
              <a:rPr lang="pt-BR" sz="3200" b="1" dirty="0"/>
              <a:t>Caminhar juntos.</a:t>
            </a:r>
            <a:endParaRPr lang="pt-BR" sz="3200" dirty="0"/>
          </a:p>
          <a:p>
            <a:r>
              <a:rPr lang="pt-BR" sz="3200" dirty="0"/>
              <a:t>Não é apenas uma metodologia.</a:t>
            </a:r>
          </a:p>
          <a:p>
            <a:r>
              <a:rPr lang="pt-BR" sz="3200" dirty="0"/>
              <a:t>É um modo de ser Igreja.</a:t>
            </a:r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48BB5-61BE-D53A-8E33-3592A847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32" y="2121408"/>
            <a:ext cx="4545584" cy="32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CEFA0-AAB9-286D-0FB3-7314A6DA4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2FD675-40FE-8327-33BB-4961AB01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3400" b="1">
                <a:solidFill>
                  <a:schemeClr val="bg1"/>
                </a:solidFill>
              </a:rPr>
              <a:t>5. O GRANDE DESAFIO: SER UMA IGREJA SINODAL</a:t>
            </a:r>
            <a:endParaRPr lang="pt-BR" sz="34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391DDD-D4CE-9DB6-23E8-1BDF252C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200"/>
              <a:t>Três pilares:</a:t>
            </a:r>
          </a:p>
          <a:p>
            <a:r>
              <a:rPr lang="pt-BR" sz="2200" b="1"/>
              <a:t>Comunhão</a:t>
            </a:r>
            <a:endParaRPr lang="pt-BR" sz="2200"/>
          </a:p>
          <a:p>
            <a:r>
              <a:rPr lang="pt-BR" sz="2200"/>
              <a:t>Somos diferentes, mas caminhamos unidos.</a:t>
            </a:r>
          </a:p>
          <a:p>
            <a:r>
              <a:rPr lang="pt-BR" sz="2200" b="1"/>
              <a:t>Participação</a:t>
            </a:r>
            <a:endParaRPr lang="pt-BR" sz="2200"/>
          </a:p>
          <a:p>
            <a:r>
              <a:rPr lang="pt-BR" sz="2200"/>
              <a:t>Todos os batizados têm responsabilidade na missão.</a:t>
            </a:r>
          </a:p>
          <a:p>
            <a:r>
              <a:rPr lang="pt-BR" sz="2200"/>
              <a:t>Ninguém é mero espectador.</a:t>
            </a:r>
          </a:p>
          <a:p>
            <a:r>
              <a:rPr lang="pt-BR" sz="2200" b="1"/>
              <a:t>Missão</a:t>
            </a:r>
            <a:endParaRPr lang="pt-BR" sz="2200"/>
          </a:p>
          <a:p>
            <a:r>
              <a:rPr lang="pt-BR" sz="2200"/>
              <a:t>A Igreja existe para evangelizar.</a:t>
            </a:r>
          </a:p>
          <a:p>
            <a:r>
              <a:rPr lang="pt-BR" sz="2200"/>
              <a:t>Toda estrutura da Igreja deve estar a serviço da missão.</a:t>
            </a:r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91501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7992C-62CF-B2D6-46E9-F303D599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6. QUAIS SÃO OS DESAFIOS DE HOJE?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083B-0133-DC4A-70D5-0E6AD5ED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0740"/>
            <a:ext cx="11620499" cy="4972721"/>
          </a:xfrm>
        </p:spPr>
        <p:txBody>
          <a:bodyPr anchor="ctr">
            <a:normAutofit lnSpcReduction="10000"/>
          </a:bodyPr>
          <a:lstStyle/>
          <a:p>
            <a:r>
              <a:rPr lang="pt-BR" sz="3600" b="1" dirty="0"/>
              <a:t>As Diretrizes identificam alguns desafios importantes:</a:t>
            </a:r>
          </a:p>
          <a:p>
            <a:pPr lvl="1"/>
            <a:r>
              <a:rPr lang="pt-BR" sz="2800" dirty="0"/>
              <a:t>individualismo;</a:t>
            </a:r>
          </a:p>
          <a:p>
            <a:pPr lvl="1"/>
            <a:r>
              <a:rPr lang="pt-BR" sz="2800" dirty="0"/>
              <a:t>enfraquecimento da vida comunitária;</a:t>
            </a:r>
          </a:p>
          <a:p>
            <a:pPr lvl="1"/>
            <a:r>
              <a:rPr lang="pt-BR" sz="2800" dirty="0"/>
              <a:t>polarizações;</a:t>
            </a:r>
          </a:p>
          <a:p>
            <a:pPr lvl="1"/>
            <a:r>
              <a:rPr lang="pt-BR" sz="2800" dirty="0"/>
              <a:t>fake </a:t>
            </a:r>
            <a:r>
              <a:rPr lang="pt-BR" sz="2800" dirty="0" err="1"/>
              <a:t>news</a:t>
            </a:r>
            <a:r>
              <a:rPr lang="pt-BR" sz="2800" dirty="0"/>
              <a:t>;</a:t>
            </a:r>
          </a:p>
          <a:p>
            <a:pPr lvl="1"/>
            <a:r>
              <a:rPr lang="pt-BR" sz="2800" dirty="0"/>
              <a:t>desafios do mundo digital;</a:t>
            </a:r>
          </a:p>
          <a:p>
            <a:pPr lvl="1"/>
            <a:r>
              <a:rPr lang="pt-BR" sz="2800" dirty="0"/>
              <a:t>inteligência artificial;</a:t>
            </a:r>
          </a:p>
          <a:p>
            <a:pPr lvl="1"/>
            <a:r>
              <a:rPr lang="pt-BR" sz="2800" dirty="0"/>
              <a:t>violência;</a:t>
            </a:r>
          </a:p>
          <a:p>
            <a:pPr lvl="1"/>
            <a:r>
              <a:rPr lang="pt-BR" sz="2800" dirty="0"/>
              <a:t>exclusão social;</a:t>
            </a:r>
          </a:p>
          <a:p>
            <a:pPr lvl="1"/>
            <a:r>
              <a:rPr lang="pt-BR" sz="2800" dirty="0"/>
              <a:t>diminuição do compromisso missionário.</a:t>
            </a:r>
          </a:p>
        </p:txBody>
      </p:sp>
    </p:spTree>
    <p:extLst>
      <p:ext uri="{BB962C8B-B14F-4D97-AF65-F5344CB8AC3E}">
        <p14:creationId xmlns:p14="http://schemas.microsoft.com/office/powerpoint/2010/main" val="174775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3D0C0-CF5C-BFB5-5257-AFAEEABD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8E67BC-A35F-0519-73A1-15E5E7FF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6. QUAIS SÃO OS DESAFIOS DE HOJE?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C2E0B8-0115-9458-6106-2BC6F3FD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33550"/>
            <a:ext cx="10324105" cy="4268005"/>
          </a:xfrm>
        </p:spPr>
        <p:txBody>
          <a:bodyPr anchor="ctr">
            <a:normAutofit lnSpcReduction="10000"/>
          </a:bodyPr>
          <a:lstStyle/>
          <a:p>
            <a:r>
              <a:rPr lang="pt-BR" sz="4000" b="1" dirty="0"/>
              <a:t>Mas também reconhecem sinais de esperança:</a:t>
            </a:r>
          </a:p>
          <a:p>
            <a:pPr lvl="1"/>
            <a:r>
              <a:rPr lang="pt-BR" sz="3600" dirty="0"/>
              <a:t>força da Eucaristia;</a:t>
            </a:r>
          </a:p>
          <a:p>
            <a:pPr lvl="1"/>
            <a:r>
              <a:rPr lang="pt-BR" sz="3600" dirty="0"/>
              <a:t>amor à Palavra de Deus;</a:t>
            </a:r>
          </a:p>
          <a:p>
            <a:pPr lvl="1"/>
            <a:r>
              <a:rPr lang="pt-BR" sz="3600" dirty="0"/>
              <a:t>protagonismo dos leigos;</a:t>
            </a:r>
          </a:p>
          <a:p>
            <a:pPr lvl="1"/>
            <a:r>
              <a:rPr lang="pt-BR" sz="3600" dirty="0"/>
              <a:t>piedade popular;</a:t>
            </a:r>
          </a:p>
          <a:p>
            <a:pPr lvl="1"/>
            <a:r>
              <a:rPr lang="pt-BR" sz="3600" dirty="0"/>
              <a:t>solidariedade diante das crises.</a:t>
            </a:r>
          </a:p>
          <a:p>
            <a:pPr lvl="1"/>
            <a:r>
              <a:rPr lang="pt-BR" sz="3600" dirty="0"/>
              <a:t>ECC?</a:t>
            </a:r>
          </a:p>
        </p:txBody>
      </p:sp>
    </p:spTree>
    <p:extLst>
      <p:ext uri="{BB962C8B-B14F-4D97-AF65-F5344CB8AC3E}">
        <p14:creationId xmlns:p14="http://schemas.microsoft.com/office/powerpoint/2010/main" val="143345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7705A6-CBBD-70ED-E195-C3E09A80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FF"/>
                </a:solidFill>
              </a:rPr>
              <a:t>7. COMO ISSO CHEGA À ARQUIDIOCESE E À PARÓQUIA?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575865-239C-6632-126F-56365641F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22745"/>
            <a:ext cx="10790830" cy="437881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3600" dirty="0"/>
              <a:t>A CNBB oferece as grandes orientações para todo o Brasil.</a:t>
            </a:r>
          </a:p>
          <a:p>
            <a:r>
              <a:rPr lang="pt-BR" sz="3600" dirty="0"/>
              <a:t>Depois cada Diocese e Arquidiocese elabora seu Plano de Pastoral adaptando essas orientações à sua realidade.</a:t>
            </a:r>
          </a:p>
          <a:p>
            <a:r>
              <a:rPr lang="pt-BR" sz="3600" dirty="0"/>
              <a:t>Na Arquidiocese de Fortaleza isso acontece por meio:</a:t>
            </a:r>
          </a:p>
          <a:p>
            <a:pPr lvl="1"/>
            <a:r>
              <a:rPr lang="pt-BR" sz="2800" dirty="0"/>
              <a:t>da Assembleia Arquidiocesana;</a:t>
            </a:r>
          </a:p>
          <a:p>
            <a:pPr lvl="1"/>
            <a:r>
              <a:rPr lang="pt-BR" sz="2800" dirty="0"/>
              <a:t>do Conselho Arquidiocesano de Pastoral;</a:t>
            </a:r>
          </a:p>
          <a:p>
            <a:pPr lvl="1"/>
            <a:r>
              <a:rPr lang="pt-BR" sz="2800" dirty="0"/>
              <a:t>das comissões pastorais;</a:t>
            </a:r>
          </a:p>
          <a:p>
            <a:pPr lvl="1"/>
            <a:r>
              <a:rPr lang="pt-BR" sz="2800" dirty="0"/>
              <a:t>das regiões episcopais;</a:t>
            </a:r>
          </a:p>
          <a:p>
            <a:pPr lvl="1"/>
            <a:r>
              <a:rPr lang="pt-BR" sz="2800"/>
              <a:t>Do plano arquidiocesano.</a:t>
            </a:r>
          </a:p>
        </p:txBody>
      </p:sp>
    </p:spTree>
    <p:extLst>
      <p:ext uri="{BB962C8B-B14F-4D97-AF65-F5344CB8AC3E}">
        <p14:creationId xmlns:p14="http://schemas.microsoft.com/office/powerpoint/2010/main" val="287599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9E1DC-B157-8960-983A-9827F562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3AF923-3B49-A6F1-C8DC-30676332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FF"/>
                </a:solidFill>
              </a:rPr>
              <a:t>7. COMO ISSO CHEGA À ARQUIDIOCESE E À PARÓQUIA?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394B84-F462-7E48-E8C5-7FFB62DD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18197"/>
            <a:ext cx="11391899" cy="3683358"/>
          </a:xfrm>
        </p:spPr>
        <p:txBody>
          <a:bodyPr anchor="ctr">
            <a:normAutofit/>
          </a:bodyPr>
          <a:lstStyle/>
          <a:p>
            <a:r>
              <a:rPr lang="pt-BR" sz="4000" dirty="0"/>
              <a:t>Por fim, as paróquias traduzem essas orientações em ações concretas.</a:t>
            </a:r>
          </a:p>
          <a:p>
            <a:r>
              <a:rPr lang="pt-BR" sz="4000" dirty="0"/>
              <a:t>Por isso o pároco não trabalha isoladamente.</a:t>
            </a:r>
          </a:p>
          <a:p>
            <a:pPr lvl="1"/>
            <a:r>
              <a:rPr lang="pt-BR" sz="3600" b="1" dirty="0"/>
              <a:t>Ele possui autoridade própria, mas caminha em comunhão com o Bispo, com a Arquidiocese e com toda a Igreja.</a:t>
            </a:r>
          </a:p>
        </p:txBody>
      </p:sp>
    </p:spTree>
    <p:extLst>
      <p:ext uri="{BB962C8B-B14F-4D97-AF65-F5344CB8AC3E}">
        <p14:creationId xmlns:p14="http://schemas.microsoft.com/office/powerpoint/2010/main" val="313653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0242B0-B605-3F38-E7DE-20CA5927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8. O QUE ISSO TEM A VER COM O ECC?</a:t>
            </a: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E5889-5995-7DEA-9C06-289E7C0E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1771650"/>
            <a:ext cx="11649074" cy="4229905"/>
          </a:xfrm>
        </p:spPr>
        <p:txBody>
          <a:bodyPr anchor="ctr">
            <a:normAutofit/>
          </a:bodyPr>
          <a:lstStyle/>
          <a:p>
            <a:r>
              <a:rPr lang="pt-BR" dirty="0"/>
              <a:t>Tudo.</a:t>
            </a:r>
          </a:p>
          <a:p>
            <a:r>
              <a:rPr lang="pt-BR" dirty="0"/>
              <a:t>O ECC não existe para si mesmo.</a:t>
            </a:r>
          </a:p>
          <a:p>
            <a:r>
              <a:rPr lang="pt-BR" dirty="0"/>
              <a:t>Ele participa da missão evangelizadora da Igreja.</a:t>
            </a:r>
          </a:p>
          <a:p>
            <a:r>
              <a:rPr lang="pt-BR" dirty="0"/>
              <a:t>Quando fortalece os casamentos, promove a espiritualidade familiar, forma lideranças e integra os casais na comunidade, o ECC está realizando concretamente aquilo que as Diretrizes chamam de:</a:t>
            </a:r>
          </a:p>
          <a:p>
            <a:pPr lvl="1"/>
            <a:r>
              <a:rPr lang="pt-BR" dirty="0"/>
              <a:t>comunhão;</a:t>
            </a:r>
          </a:p>
          <a:p>
            <a:pPr lvl="1"/>
            <a:r>
              <a:rPr lang="pt-BR" dirty="0"/>
              <a:t>participação;</a:t>
            </a:r>
          </a:p>
          <a:p>
            <a:pPr lvl="1"/>
            <a:r>
              <a:rPr lang="pt-BR" dirty="0"/>
              <a:t>missão.</a:t>
            </a:r>
          </a:p>
        </p:txBody>
      </p:sp>
    </p:spTree>
    <p:extLst>
      <p:ext uri="{BB962C8B-B14F-4D97-AF65-F5344CB8AC3E}">
        <p14:creationId xmlns:p14="http://schemas.microsoft.com/office/powerpoint/2010/main" val="365257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D6E88-C1DA-254B-EA4D-DBE20062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A7780-AF20-6EE0-485A-A452E0D4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8. O QUE ISSO TEM A VER COM O ECC?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9D117A-27E8-509C-8A26-945D2169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695450"/>
            <a:ext cx="11306174" cy="4306105"/>
          </a:xfrm>
        </p:spPr>
        <p:txBody>
          <a:bodyPr anchor="ctr">
            <a:normAutofit/>
          </a:bodyPr>
          <a:lstStyle/>
          <a:p>
            <a:r>
              <a:rPr lang="pt-BR" sz="3600" dirty="0"/>
              <a:t>O casal cristão é chamado a transformar sua casa em uma pequena "tenda do encontro", onde Deus seja acolhido, a fé seja transmitida e o amor seja testemunhado.</a:t>
            </a:r>
          </a:p>
          <a:p>
            <a:r>
              <a:rPr lang="pt-BR" sz="3600" dirty="0"/>
              <a:t>A primeira experiência de sinodalidade acontece dentro da própria família.</a:t>
            </a:r>
          </a:p>
          <a:p>
            <a:r>
              <a:rPr lang="pt-BR" sz="3600" dirty="0"/>
              <a:t>Casal, filhos e comunidade aprendem a caminhar juntos com Cristo.</a:t>
            </a:r>
          </a:p>
        </p:txBody>
      </p:sp>
    </p:spTree>
    <p:extLst>
      <p:ext uri="{BB962C8B-B14F-4D97-AF65-F5344CB8AC3E}">
        <p14:creationId xmlns:p14="http://schemas.microsoft.com/office/powerpoint/2010/main" val="33817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6EDB4-B84A-CC09-BA15-50DDF138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CONCLUSÃO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619E7-63D1-02B6-410E-6A457D83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622745"/>
            <a:ext cx="10636280" cy="5035230"/>
          </a:xfrm>
        </p:spPr>
        <p:txBody>
          <a:bodyPr anchor="ctr">
            <a:normAutofit fontScale="92500"/>
          </a:bodyPr>
          <a:lstStyle/>
          <a:p>
            <a:r>
              <a:rPr lang="pt-BR" sz="3200" dirty="0"/>
              <a:t>A Igreja não pergunta apenas:</a:t>
            </a:r>
          </a:p>
          <a:p>
            <a:pPr lvl="1"/>
            <a:r>
              <a:rPr lang="pt-BR" sz="2800" b="1" dirty="0"/>
              <a:t>"O que devemos fazer?"</a:t>
            </a:r>
          </a:p>
          <a:p>
            <a:r>
              <a:rPr lang="pt-BR" sz="3200" dirty="0"/>
              <a:t>Ela pergunta primeiro:</a:t>
            </a:r>
          </a:p>
          <a:p>
            <a:pPr lvl="1"/>
            <a:r>
              <a:rPr lang="pt-BR" sz="2800" b="1" dirty="0"/>
              <a:t>"O que Deus está pedindo à sua Igreja neste momento da história?"</a:t>
            </a:r>
          </a:p>
          <a:p>
            <a:r>
              <a:rPr lang="pt-BR" sz="3200" dirty="0"/>
              <a:t>As Diretrizes Gerais são fruto dessa escuta.</a:t>
            </a:r>
          </a:p>
          <a:p>
            <a:pPr lvl="1"/>
            <a:r>
              <a:rPr lang="pt-BR" dirty="0"/>
              <a:t>Elas nos convidam a sermos uma Igreja sinodal, missionária, acolhedora e cheia de esperança.</a:t>
            </a:r>
          </a:p>
          <a:p>
            <a:pPr lvl="1"/>
            <a:r>
              <a:rPr lang="pt-BR" dirty="0"/>
              <a:t>Uma Igreja que caminha junto.</a:t>
            </a:r>
          </a:p>
          <a:p>
            <a:pPr lvl="1"/>
            <a:r>
              <a:rPr lang="pt-BR" dirty="0"/>
              <a:t>Uma Igreja que anuncia Jesus Cristo.</a:t>
            </a:r>
          </a:p>
          <a:p>
            <a:pPr lvl="1"/>
            <a:r>
              <a:rPr lang="pt-BR" dirty="0"/>
              <a:t>Uma Igreja que arma sua tenda no meio do povo.</a:t>
            </a:r>
          </a:p>
          <a:p>
            <a:pPr lvl="1"/>
            <a:r>
              <a:rPr lang="pt-BR" dirty="0"/>
              <a:t>E nós, casais do ECC, somos chamados a fazer parte dessa grande missão.</a:t>
            </a:r>
          </a:p>
        </p:txBody>
      </p:sp>
    </p:spTree>
    <p:extLst>
      <p:ext uri="{BB962C8B-B14F-4D97-AF65-F5344CB8AC3E}">
        <p14:creationId xmlns:p14="http://schemas.microsoft.com/office/powerpoint/2010/main" val="388096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B794F6-114D-6076-F361-B47AE28A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1. UMA PERGUNTA QUE MUITOS FAZEM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48E55-60BE-CE1E-2066-3967B995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743075"/>
            <a:ext cx="11258550" cy="4743450"/>
          </a:xfrm>
        </p:spPr>
        <p:txBody>
          <a:bodyPr anchor="ctr">
            <a:normAutofit/>
          </a:bodyPr>
          <a:lstStyle/>
          <a:p>
            <a:r>
              <a:rPr lang="pt-BR" sz="3200" dirty="0"/>
              <a:t>Gostaria de começar com algumas perguntas:</a:t>
            </a:r>
          </a:p>
          <a:p>
            <a:pPr lvl="1"/>
            <a:r>
              <a:rPr lang="pt-BR" sz="2800" dirty="0"/>
              <a:t>Quem decide os rumos da Igreja?</a:t>
            </a:r>
          </a:p>
          <a:p>
            <a:pPr lvl="1"/>
            <a:r>
              <a:rPr lang="pt-BR" sz="2800" dirty="0"/>
              <a:t>O Papa decide tudo sozinho?</a:t>
            </a:r>
          </a:p>
          <a:p>
            <a:pPr lvl="1"/>
            <a:r>
              <a:rPr lang="pt-BR" sz="2800" dirty="0"/>
              <a:t>O bispo faz o que quer na diocese?</a:t>
            </a:r>
          </a:p>
          <a:p>
            <a:pPr lvl="1"/>
            <a:r>
              <a:rPr lang="pt-BR" sz="2800" dirty="0"/>
              <a:t>O pároco pode conduzir a paróquia apenas segundo suas preferências?</a:t>
            </a:r>
          </a:p>
          <a:p>
            <a:pPr lvl="1"/>
            <a:r>
              <a:rPr lang="pt-BR" sz="2800" dirty="0"/>
              <a:t>Como a Igreja mantém sua unidade estando presente em tantos países, culturas e realidades diferentes?</a:t>
            </a:r>
          </a:p>
        </p:txBody>
      </p:sp>
    </p:spTree>
    <p:extLst>
      <p:ext uri="{BB962C8B-B14F-4D97-AF65-F5344CB8AC3E}">
        <p14:creationId xmlns:p14="http://schemas.microsoft.com/office/powerpoint/2010/main" val="416811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26727-5673-76BB-8A1F-66239CE8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41252-4A70-3EA3-8732-B0B1144B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 b="1"/>
              <a:t>CONCLUSÃO</a:t>
            </a:r>
            <a:endParaRPr lang="pt-BR" sz="3200"/>
          </a:p>
        </p:txBody>
      </p:sp>
      <p:pic>
        <p:nvPicPr>
          <p:cNvPr id="5" name="Picture 4" descr="Barraca iluminada na montanha">
            <a:extLst>
              <a:ext uri="{FF2B5EF4-FFF2-40B4-BE49-F238E27FC236}">
                <a16:creationId xmlns:a16="http://schemas.microsoft.com/office/drawing/2014/main" id="{13CB4F49-E4CD-5A95-2F34-5680527E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08" r="34354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F96DAD-A4CE-25B5-670C-8AC65E5DF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6" y="1828800"/>
            <a:ext cx="5961493" cy="4313583"/>
          </a:xfrm>
        </p:spPr>
        <p:txBody>
          <a:bodyPr>
            <a:normAutofit/>
          </a:bodyPr>
          <a:lstStyle/>
          <a:p>
            <a:r>
              <a:rPr lang="pt-BR" sz="4400" b="1" dirty="0"/>
              <a:t>"Se a Igreja fosse uma tenda, o que as pessoas encontrariam ao entrar na minha casa?"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994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4299DD-58C0-F91F-E8F5-9F2B1151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Diretrizes da Ação Evangelizadora 2026-2032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Baixe a apresentação e aprofunde o tema</a:t>
            </a:r>
            <a:endParaRPr lang="en-US" sz="4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912697-73D3-E4AF-4441-05FA19F9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1851"/>
          <a:stretch>
            <a:fillRect/>
          </a:stretch>
        </p:blipFill>
        <p:spPr>
          <a:xfrm>
            <a:off x="7531716" y="2108877"/>
            <a:ext cx="2514850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BFBEB-6139-322E-45D8-8252A30C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EA0AD-4604-31E0-93BC-71BD7361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COMUNHÃO QUE ORIENTA A MISSÃO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B54EE-8E66-EB20-DF85-9CB7293E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85279"/>
            <a:ext cx="10953750" cy="4563146"/>
          </a:xfrm>
        </p:spPr>
        <p:txBody>
          <a:bodyPr anchor="ctr">
            <a:normAutofit/>
          </a:bodyPr>
          <a:lstStyle/>
          <a:p>
            <a:r>
              <a:rPr lang="pt-PT" sz="4000" dirty="0"/>
              <a:t>“A Igreja reúne diversas pastorais, movimentos e comunidades, mas caminha unida por uma mesma missão. Sua ação evangelizadora não acontece de forma improvisada, mas é orientada pelo discernimento, por documentos e por instâncias de participação, sempre com o objetivo de anunciar Jesus Cristo e construir o Reino de Deus”.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5841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A84562-D852-30B0-9FB6-7F75FA5C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DE ONDE VÊM AS ORIENTAÇÕES DA IGREJA?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A1281-FA4F-A9B8-8CB8-A22E6CEA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1810693"/>
            <a:ext cx="8483096" cy="4190862"/>
          </a:xfrm>
        </p:spPr>
        <p:txBody>
          <a:bodyPr anchor="ctr">
            <a:normAutofit fontScale="92500"/>
          </a:bodyPr>
          <a:lstStyle/>
          <a:p>
            <a:r>
              <a:rPr lang="pt-BR" sz="3600"/>
              <a:t>A ação evangelizadora da Igreja é iluminada por algumas grandes fontes.</a:t>
            </a:r>
          </a:p>
          <a:p>
            <a:r>
              <a:rPr lang="pt-BR" sz="3600" b="1"/>
              <a:t>A Palavra de Deus</a:t>
            </a:r>
            <a:endParaRPr lang="pt-BR" sz="3600"/>
          </a:p>
          <a:p>
            <a:pPr lvl="1"/>
            <a:r>
              <a:rPr lang="pt-BR" sz="3200"/>
              <a:t>A primeira orientação é sempre o Evangelho. Toda pastoral nasce do encontro com Jesus Cristo.</a:t>
            </a:r>
          </a:p>
          <a:p>
            <a:r>
              <a:rPr lang="pt-BR" sz="3600" b="1"/>
              <a:t>O Magistério da Igreja</a:t>
            </a:r>
          </a:p>
          <a:p>
            <a:pPr lvl="1"/>
            <a:r>
              <a:rPr lang="pt-BR" sz="3200"/>
              <a:t>São os ensinamentos do Papa e dos Bispos.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107162-1102-326A-A9FC-C0C17D16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416" y="2305050"/>
            <a:ext cx="22343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C99E1-1B8D-CB87-9E67-A2CFD2A1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299D4D-84BA-B6BA-9962-D8B4C863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DE ONDE VÊM AS ORIENTAÇÕES DA IGREJA?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7100D-89A9-EBF0-A797-D1820A802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5"/>
            <a:ext cx="8467367" cy="5016180"/>
          </a:xfrm>
        </p:spPr>
        <p:txBody>
          <a:bodyPr anchor="ctr">
            <a:normAutofit/>
          </a:bodyPr>
          <a:lstStyle/>
          <a:p>
            <a:r>
              <a:rPr lang="pt-BR" sz="3200" b="1" dirty="0"/>
              <a:t>O Concílio Vaticano II</a:t>
            </a:r>
            <a:endParaRPr lang="pt-BR" sz="3200" dirty="0"/>
          </a:p>
          <a:p>
            <a:pPr lvl="1"/>
            <a:r>
              <a:rPr lang="pt-BR" sz="2800" dirty="0"/>
              <a:t>Entre 1962 e 1965 a Igreja realizou o maior acontecimento eclesial dos tempos modernos.</a:t>
            </a:r>
          </a:p>
          <a:p>
            <a:r>
              <a:rPr lang="pt-BR" sz="3200" dirty="0"/>
              <a:t>O Concílio recordou que a Igreja é:</a:t>
            </a:r>
          </a:p>
          <a:p>
            <a:pPr lvl="1"/>
            <a:r>
              <a:rPr lang="pt-BR" dirty="0"/>
              <a:t>Povo de Deus;</a:t>
            </a:r>
          </a:p>
          <a:p>
            <a:pPr lvl="1"/>
            <a:r>
              <a:rPr lang="pt-BR" dirty="0"/>
              <a:t>Comunhão de discípulos;</a:t>
            </a:r>
          </a:p>
          <a:p>
            <a:pPr lvl="1"/>
            <a:r>
              <a:rPr lang="pt-BR" dirty="0"/>
              <a:t>Missionária por natureza;</a:t>
            </a:r>
          </a:p>
          <a:p>
            <a:pPr lvl="1"/>
            <a:r>
              <a:rPr lang="pt-BR" dirty="0"/>
              <a:t>Chamada a dialogar com o mundo.</a:t>
            </a:r>
          </a:p>
          <a:p>
            <a:r>
              <a:rPr lang="pt-BR" i="1" dirty="0"/>
              <a:t>Grande parte do que vivemos hoje nas paróquias nasceu das intuições do Concílio Vaticano II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C4CC5C-72B9-A115-B426-E7E56251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667" y="1622745"/>
            <a:ext cx="3571603" cy="49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6141C-DEEC-594E-2406-FDD785C5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D986DB-11EA-F08C-2150-5035B7E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DE ONDE VÊM AS ORIENTAÇÕES DA IGREJA?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5129D2-BFE7-FD62-D842-60449E5B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590740"/>
            <a:ext cx="10771780" cy="4886259"/>
          </a:xfrm>
        </p:spPr>
        <p:txBody>
          <a:bodyPr anchor="ctr">
            <a:normAutofit/>
          </a:bodyPr>
          <a:lstStyle/>
          <a:p>
            <a:r>
              <a:rPr lang="pt-BR" sz="3200" b="1" dirty="0"/>
              <a:t>As Conferências do CELAM</a:t>
            </a:r>
            <a:endParaRPr lang="pt-BR" sz="3200" dirty="0"/>
          </a:p>
          <a:p>
            <a:pPr lvl="1"/>
            <a:r>
              <a:rPr lang="pt-BR" sz="2800" dirty="0"/>
              <a:t>Depois do Concílio, a Igreja latino-americana procurou aplicar seus ensinamentos à nossa realidade.</a:t>
            </a:r>
          </a:p>
          <a:p>
            <a:pPr lvl="1"/>
            <a:r>
              <a:rPr lang="pt-BR" sz="2800" dirty="0"/>
              <a:t>Medellín (1968) destacou a promoção humana e a opção pelos pobres.</a:t>
            </a:r>
          </a:p>
          <a:p>
            <a:pPr lvl="1"/>
            <a:r>
              <a:rPr lang="pt-BR" sz="2800" dirty="0"/>
              <a:t>Puebla (1979) reforçou a evangelização comprometida com a vida.</a:t>
            </a:r>
          </a:p>
          <a:p>
            <a:pPr lvl="1"/>
            <a:r>
              <a:rPr lang="pt-BR" sz="2800" dirty="0"/>
              <a:t>Santo Domingo (1992) apresentou a Nova Evangelização.</a:t>
            </a:r>
          </a:p>
          <a:p>
            <a:pPr lvl="1"/>
            <a:r>
              <a:rPr lang="pt-BR" sz="2800" dirty="0"/>
              <a:t>Aparecida (2007) nos ofereceu uma expressão que mudou a pastoral em toda a América Latina:</a:t>
            </a:r>
          </a:p>
          <a:p>
            <a:r>
              <a:rPr lang="pt-BR" sz="3200" b="1" dirty="0"/>
              <a:t>"Discípulos Missionários de Jesus Cristo."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226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3113E-DDDA-6470-2182-E1C58406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3. A HISTÓRIA DAS DIRETRIZES NO BRASIL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481EB2-42F7-CF0B-82F0-0DB95EEE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622744"/>
            <a:ext cx="10809880" cy="4940717"/>
          </a:xfrm>
        </p:spPr>
        <p:txBody>
          <a:bodyPr anchor="ctr">
            <a:normAutofit/>
          </a:bodyPr>
          <a:lstStyle/>
          <a:p>
            <a:r>
              <a:rPr lang="pt-BR" sz="3200" dirty="0"/>
              <a:t>Pouca gente sabe, mas desde os anos 1960 a CNBB procura organizar a ação evangelizadora em todo o país.</a:t>
            </a:r>
          </a:p>
          <a:p>
            <a:r>
              <a:rPr lang="pt-BR" sz="3200" b="1" dirty="0"/>
              <a:t>Plano de Emergência (1962-1965)</a:t>
            </a:r>
            <a:endParaRPr lang="pt-BR" sz="3200" dirty="0"/>
          </a:p>
          <a:p>
            <a:pPr lvl="1"/>
            <a:r>
              <a:rPr lang="pt-BR" sz="2800" dirty="0"/>
              <a:t>Primeira tentativa nacional de organizar a pastoral.</a:t>
            </a:r>
          </a:p>
          <a:p>
            <a:pPr lvl="1"/>
            <a:r>
              <a:rPr lang="pt-BR" sz="2800" dirty="0"/>
              <a:t>Preparou a Igreja para receber o Concílio Vaticano II.</a:t>
            </a:r>
          </a:p>
          <a:p>
            <a:r>
              <a:rPr lang="pt-BR" sz="3200" b="1" dirty="0"/>
              <a:t>Plano de Pastoral de Conjunto (1966-1979)</a:t>
            </a:r>
            <a:endParaRPr lang="pt-BR" sz="3200" dirty="0"/>
          </a:p>
          <a:p>
            <a:pPr lvl="1"/>
            <a:r>
              <a:rPr lang="pt-BR" sz="2800" dirty="0"/>
              <a:t>Buscou. colocar em prática as orientações do Vaticano II.</a:t>
            </a:r>
          </a:p>
          <a:p>
            <a:pPr lvl="1"/>
            <a:r>
              <a:rPr lang="pt-BR" sz="2800" dirty="0"/>
              <a:t>Fortaleceu a pastoral de conjunto, a participação dos leigos e as comunidades</a:t>
            </a:r>
          </a:p>
        </p:txBody>
      </p:sp>
    </p:spTree>
    <p:extLst>
      <p:ext uri="{BB962C8B-B14F-4D97-AF65-F5344CB8AC3E}">
        <p14:creationId xmlns:p14="http://schemas.microsoft.com/office/powerpoint/2010/main" val="202580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033A1-5505-C428-7F20-98DE4E161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234305-59A9-36A2-6DA1-48EB238A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3. A HISTÓRIA DAS DIRETRIZES NO BRASIL</a:t>
            </a:r>
            <a:endParaRPr lang="pt-BR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3A5FE-1CC4-FF6C-2C8A-58A50D18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217343"/>
            <a:ext cx="11334750" cy="4402532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Diretrizes Gerais da Ação Pastoral (1971-1995)</a:t>
            </a:r>
            <a:endParaRPr lang="pt-BR" dirty="0"/>
          </a:p>
          <a:p>
            <a:r>
              <a:rPr lang="pt-BR" dirty="0"/>
              <a:t>Influenciadas por Medellín e Puebla.</a:t>
            </a:r>
          </a:p>
          <a:p>
            <a:r>
              <a:rPr lang="pt-BR" dirty="0"/>
              <a:t>Reforçaram a evangelização e a opção preferencial pelos pobres.</a:t>
            </a:r>
          </a:p>
          <a:p>
            <a:r>
              <a:rPr lang="pt-BR" b="1" dirty="0"/>
              <a:t>Diretrizes Gerais da Ação Evangelizadora (1995 até hoje)</a:t>
            </a:r>
            <a:endParaRPr lang="pt-BR" dirty="0"/>
          </a:p>
          <a:p>
            <a:r>
              <a:rPr lang="pt-BR" dirty="0"/>
              <a:t>Passou-se a destacar que toda ação da Igreja deve ser evangelizadora.</a:t>
            </a:r>
          </a:p>
          <a:p>
            <a:r>
              <a:rPr lang="pt-BR" dirty="0"/>
              <a:t>Aparecida e o Papa Francisco marcaram profundamente essa fase com expressões como:</a:t>
            </a:r>
          </a:p>
          <a:p>
            <a:pPr lvl="1"/>
            <a:r>
              <a:rPr lang="pt-BR" sz="2000" dirty="0"/>
              <a:t>Igreja em saída;</a:t>
            </a:r>
          </a:p>
          <a:p>
            <a:pPr lvl="1"/>
            <a:r>
              <a:rPr lang="pt-BR" sz="2000" dirty="0"/>
              <a:t>Conversão pastoral;</a:t>
            </a:r>
          </a:p>
          <a:p>
            <a:pPr lvl="1"/>
            <a:r>
              <a:rPr lang="pt-BR" sz="2000" dirty="0"/>
              <a:t>Discípulos missionários;</a:t>
            </a:r>
          </a:p>
          <a:p>
            <a:pPr lvl="1"/>
            <a:r>
              <a:rPr lang="pt-BR" sz="2000" dirty="0"/>
              <a:t>Alegria do Evangelho.</a:t>
            </a:r>
          </a:p>
        </p:txBody>
      </p:sp>
    </p:spTree>
    <p:extLst>
      <p:ext uri="{BB962C8B-B14F-4D97-AF65-F5344CB8AC3E}">
        <p14:creationId xmlns:p14="http://schemas.microsoft.com/office/powerpoint/2010/main" val="122261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DA1C6D-F908-C4AF-C263-4A0DA60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4. AS NOVAS DIRETRIZES 2026-2032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C7BCE5-45AB-3351-666A-9205A471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 dirty="0"/>
              <a:t>O objetivo geral das novas Diretrizes é:</a:t>
            </a:r>
          </a:p>
          <a:p>
            <a:pPr algn="ctr"/>
            <a:r>
              <a:rPr lang="pt-BR" sz="3200" dirty="0"/>
              <a:t>"Evangelizar, </a:t>
            </a:r>
            <a:br>
              <a:rPr lang="pt-BR" sz="3200" dirty="0"/>
            </a:br>
            <a:r>
              <a:rPr lang="pt-BR" sz="3200" dirty="0"/>
              <a:t>anunciando Jesus Cristo, </a:t>
            </a:r>
            <a:br>
              <a:rPr lang="pt-BR" sz="3200" dirty="0"/>
            </a:br>
            <a:r>
              <a:rPr lang="pt-BR" sz="3200" dirty="0"/>
              <a:t>como Igreja sinodal, </a:t>
            </a:r>
            <a:br>
              <a:rPr lang="pt-BR" sz="3200" dirty="0"/>
            </a:br>
            <a:r>
              <a:rPr lang="pt-BR" sz="3200" dirty="0"/>
              <a:t>sustentada pela Palavra e pelos Sacramentos,</a:t>
            </a:r>
            <a:br>
              <a:rPr lang="pt-BR" sz="3200" dirty="0"/>
            </a:br>
            <a:r>
              <a:rPr lang="pt-BR" sz="3200" dirty="0"/>
              <a:t> em comunidades de discípulos missionários,</a:t>
            </a:r>
            <a:br>
              <a:rPr lang="pt-BR" sz="3200" dirty="0"/>
            </a:br>
            <a:r>
              <a:rPr lang="pt-BR" sz="3200" dirty="0"/>
              <a:t> fiel à evangélica opção preferencial pelos pobres, </a:t>
            </a:r>
            <a:br>
              <a:rPr lang="pt-BR" sz="3200" dirty="0"/>
            </a:br>
            <a:r>
              <a:rPr lang="pt-BR" sz="3200" dirty="0"/>
              <a:t>a caminho da plenitude do Reino de Deus."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5154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1241</Words>
  <Application>Microsoft Office PowerPoint</Application>
  <PresentationFormat>Ecrã Panorâmico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DIRETRIZES GERAIS DA AÇÃO EVANGELIZADORA DA IGREJA NO BRASIL </vt:lpstr>
      <vt:lpstr>1. UMA PERGUNTA QUE MUITOS FAZEM</vt:lpstr>
      <vt:lpstr>COMUNHÃO QUE ORIENTA A MISSÃO</vt:lpstr>
      <vt:lpstr>2. DE ONDE VÊM AS ORIENTAÇÕES DA IGREJA?</vt:lpstr>
      <vt:lpstr>2. DE ONDE VÊM AS ORIENTAÇÕES DA IGREJA?</vt:lpstr>
      <vt:lpstr>2. DE ONDE VÊM AS ORIENTAÇÕES DA IGREJA?</vt:lpstr>
      <vt:lpstr>3. A HISTÓRIA DAS DIRETRIZES NO BRASIL</vt:lpstr>
      <vt:lpstr>3. A HISTÓRIA DAS DIRETRIZES NO BRASIL</vt:lpstr>
      <vt:lpstr>4. AS NOVAS DIRETRIZES 2026-2032</vt:lpstr>
      <vt:lpstr>A IGREJA: TENDA DO ENCONTRO</vt:lpstr>
      <vt:lpstr>5. O GRANDE DESAFIO: SER UMA IGREJA SINODAL</vt:lpstr>
      <vt:lpstr>5. O GRANDE DESAFIO: SER UMA IGREJA SINODAL</vt:lpstr>
      <vt:lpstr>6. QUAIS SÃO OS DESAFIOS DE HOJE?</vt:lpstr>
      <vt:lpstr>6. QUAIS SÃO OS DESAFIOS DE HOJE?</vt:lpstr>
      <vt:lpstr>7. COMO ISSO CHEGA À ARQUIDIOCESE E À PARÓQUIA?</vt:lpstr>
      <vt:lpstr>7. COMO ISSO CHEGA À ARQUIDIOCESE E À PARÓQUIA?</vt:lpstr>
      <vt:lpstr>8. O QUE ISSO TEM A VER COM O ECC?</vt:lpstr>
      <vt:lpstr>8. O QUE ISSO TEM A VER COM O ECC?</vt:lpstr>
      <vt:lpstr>CONCLUSÃO</vt:lpstr>
      <vt:lpstr>CONCLUSÃO</vt:lpstr>
      <vt:lpstr>Diretrizes da Ação Evangelizadora 2026-2032 Baixe a apresentação e aprofunde o tema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7</cp:revision>
  <dcterms:created xsi:type="dcterms:W3CDTF">2026-05-29T17:11:47Z</dcterms:created>
  <dcterms:modified xsi:type="dcterms:W3CDTF">2026-05-30T12:21:40Z</dcterms:modified>
</cp:coreProperties>
</file>