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A2480-7DC9-4107-93CA-368E0B2B3B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E7B34E47-EF91-4619-BA16-6A9B598382E6}">
      <dgm:prSet/>
      <dgm:spPr/>
      <dgm:t>
        <a:bodyPr/>
        <a:lstStyle/>
        <a:p>
          <a:r>
            <a:rPr lang="pt-PT"/>
            <a:t>Para concluir</a:t>
          </a:r>
          <a:endParaRPr lang="pt-BR"/>
        </a:p>
      </dgm:t>
    </dgm:pt>
    <dgm:pt modelId="{D24D0E01-6751-4C87-AB08-114DA797645C}" type="parTrans" cxnId="{9EF07E93-A900-41C3-BF28-446641616B17}">
      <dgm:prSet/>
      <dgm:spPr/>
      <dgm:t>
        <a:bodyPr/>
        <a:lstStyle/>
        <a:p>
          <a:endParaRPr lang="pt-BR"/>
        </a:p>
      </dgm:t>
    </dgm:pt>
    <dgm:pt modelId="{F89DCAE8-D6E2-4539-B0DB-B137D06EECAB}" type="sibTrans" cxnId="{9EF07E93-A900-41C3-BF28-446641616B17}">
      <dgm:prSet/>
      <dgm:spPr/>
      <dgm:t>
        <a:bodyPr/>
        <a:lstStyle/>
        <a:p>
          <a:endParaRPr lang="pt-BR"/>
        </a:p>
      </dgm:t>
    </dgm:pt>
    <dgm:pt modelId="{D610C248-25BA-441D-BCAE-CB355EC1BFD8}" type="pres">
      <dgm:prSet presAssocID="{73DA2480-7DC9-4107-93CA-368E0B2B3B82}" presName="linear" presStyleCnt="0">
        <dgm:presLayoutVars>
          <dgm:animLvl val="lvl"/>
          <dgm:resizeHandles val="exact"/>
        </dgm:presLayoutVars>
      </dgm:prSet>
      <dgm:spPr/>
    </dgm:pt>
    <dgm:pt modelId="{1C7AB857-BF24-45BE-AE90-CB42048F66AD}" type="pres">
      <dgm:prSet presAssocID="{E7B34E47-EF91-4619-BA16-6A9B598382E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658086-96AF-49D8-9DA2-C476F56EF995}" type="presOf" srcId="{E7B34E47-EF91-4619-BA16-6A9B598382E6}" destId="{1C7AB857-BF24-45BE-AE90-CB42048F66AD}" srcOrd="0" destOrd="0" presId="urn:microsoft.com/office/officeart/2005/8/layout/vList2"/>
    <dgm:cxn modelId="{9EF07E93-A900-41C3-BF28-446641616B17}" srcId="{73DA2480-7DC9-4107-93CA-368E0B2B3B82}" destId="{E7B34E47-EF91-4619-BA16-6A9B598382E6}" srcOrd="0" destOrd="0" parTransId="{D24D0E01-6751-4C87-AB08-114DA797645C}" sibTransId="{F89DCAE8-D6E2-4539-B0DB-B137D06EECAB}"/>
    <dgm:cxn modelId="{7BC66ED3-E46F-4D4E-9991-1D58DB91273C}" type="presOf" srcId="{73DA2480-7DC9-4107-93CA-368E0B2B3B82}" destId="{D610C248-25BA-441D-BCAE-CB355EC1BFD8}" srcOrd="0" destOrd="0" presId="urn:microsoft.com/office/officeart/2005/8/layout/vList2"/>
    <dgm:cxn modelId="{CE4F2ECD-21CC-44ED-A60F-ADA66795FA2F}" type="presParOf" srcId="{D610C248-25BA-441D-BCAE-CB355EC1BFD8}" destId="{1C7AB857-BF24-45BE-AE90-CB42048F66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AB857-BF24-45BE-AE90-CB42048F66AD}">
      <dsp:nvSpPr>
        <dsp:cNvPr id="0" name=""/>
        <dsp:cNvSpPr/>
      </dsp:nvSpPr>
      <dsp:spPr>
        <a:xfrm>
          <a:off x="0" y="8444"/>
          <a:ext cx="4080362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Para concluir</a:t>
          </a:r>
          <a:endParaRPr lang="pt-BR" sz="2800" kern="1200"/>
        </a:p>
      </dsp:txBody>
      <dsp:txXfrm>
        <a:off x="33583" y="42027"/>
        <a:ext cx="4013196" cy="62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18F3-200D-4123-9643-2FEC30C4A97E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DBC7-19E6-4C08-AA0C-D8199CB74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DBC7-19E6-4C08-AA0C-D8199CB742A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53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A73D7-2BF2-3816-8ECF-62AB32273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9F742-DE10-E5D5-7C7E-71B3CE68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C48C7-D1C9-445A-3DDE-481ED19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D67D2D-5651-8BF6-E995-4C391AB0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D701D5-7039-3AFC-58B6-BF8FFECB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10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AC2E7-81AE-43C4-0BC5-F7A38591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29229D-C96E-B967-DDD7-026E44A6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35D03-B41C-1496-6977-1E8763FD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850A08-459B-BC89-F631-23355F3C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F4F56D-ACE2-6E3D-0D38-6720F1EF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88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422859-8BA1-2A6D-4F53-E86DE3BE1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8E0747-39BD-69EF-DBCA-15BDCF7A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344132-3974-D350-FC6D-D1F13DE6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224E0-516B-F628-D504-A195607E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DAB7B-D11B-8D0D-192F-2BBBD62A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0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3EDBC-23FD-1B10-62CE-E48E4F9E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C15ABA-A221-DE91-6E44-A50EAAFC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2BDA67-53BD-C597-5ACB-5C683266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CCF746-3397-E3A4-6345-D5C9C035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C3CD7-C80E-8A03-B8C9-D84EC73C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3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0556F-BC3E-0A3F-48AA-9CEF9FE5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854B94-A8A8-A514-237B-E27DE6A14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90ADB1-EE30-5554-4C5F-32ECD897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380A9-FE14-0B02-7903-86C8443C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3F469-855D-19F1-1184-BD0922F5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22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99D7C-C9D8-2EDD-D62C-71BD8709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0A719B-A644-BE7B-25DC-DAB2FD64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E29DF-424E-D375-984F-DFD96561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D39A4A-DF2F-503E-04B1-70F51670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BC14C4-6AC0-A797-6942-7659EA1E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0096F5-6D39-BBD1-F631-171DAC5C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77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B2801-B1EB-1833-8C83-13521660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309185-08B2-CA1E-DAC2-8AB02C0B7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CA3379-1C7F-971E-205C-7D82FA67D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4E2259-FE67-40CD-B64B-846B1CBD1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420D3D-490D-AD2F-CE15-1B4ACE79B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A58676-8A16-D95F-5108-DD2FCDA9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A791A5-30C6-C034-EA79-7CE8AA1A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F355DB1-2645-3912-4587-309916CA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2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3C79C-E7B0-E6F3-BDED-EF76CD30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E8FB35-116C-852B-C384-47D308B5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C3D72F-1B15-FA48-970C-1A0242FA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0B797C-F49E-0AAB-795E-75664420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9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2E582C-2E35-4438-4B72-582A2A07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CA2B04-84B5-8E4C-9A4B-159E7E56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7906F2-AC7B-4637-3211-5ACE9E7E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2630D-25DA-91A2-27BC-34BBD667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4D26C-FD09-8DB5-8AE7-B4434300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A9C86A-5098-B4A3-FFBC-372D79A3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CEB068-2ACB-BDE1-4F80-C077CB43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043B87-1E7A-8236-6E53-75573F5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66AD11-9FFF-0B7E-0A9F-F9281EBF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4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D8A8F-4527-E0BB-2A35-C34F4397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5DC674-E0D6-D25F-2DDC-202E5C947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314392-4372-5271-441C-F821DFD14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115645-059A-8B23-7D74-0EA5AD3C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85FCEF-4F26-15F2-E82B-E529F3B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45A692-C115-A0F2-CA77-FBBEC60A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287669-C6AA-C71E-CE5D-AFC1D5D3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8D13FB-F768-48DE-507B-BB51B630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CBD2E-CB06-B004-7618-F393AC1B0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4690C-E3D4-48E6-9943-1C8EFB651D88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6C240-7D35-FB66-EA74-C078A9D50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C1DE78-B8C8-D1F6-D97D-C2217EE86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39D92-4F59-4B08-922E-D3FF6F7CA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892-81FE-6981-62C8-DF26CDE47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b="1" dirty="0"/>
              <a:t>FORMAÇÃO: SUSTENTABILIDADE FINANCEIRA DA PASTORAL DO SURDO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08769E-451A-5AA1-5626-D9CA193CC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TEMA:</a:t>
            </a:r>
            <a:br>
              <a:rPr lang="pt-BR" dirty="0"/>
            </a:br>
            <a:r>
              <a:rPr lang="pt-BR" b="1" dirty="0"/>
              <a:t>“PARTILHAR PARA EVANGELIZAR: SUSTENTABILIDADE FINANCEIRA À LUZ DA COMUNIDADE PRIMITIVA”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32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F71D8DD-BF45-D0A6-ACC6-53F6F9B93E0D}"/>
              </a:ext>
            </a:extLst>
          </p:cNvPr>
          <p:cNvGraphicFramePr/>
          <p:nvPr/>
        </p:nvGraphicFramePr>
        <p:xfrm>
          <a:off x="761802" y="762001"/>
          <a:ext cx="4080362" cy="70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155DE-3133-428A-747B-4476F8B79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1734754"/>
            <a:ext cx="4480153" cy="450532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sustentabilidade da pastoral nasce da comunhão, cresce na partilha e fortalece a missão.”</a:t>
            </a:r>
          </a:p>
          <a:p>
            <a:pPr marL="0" indent="0">
              <a:buNone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sustentabilidade financeira da Pastoral do Surdo não depende apenas de recursos, mas da capacidade de construir uma comunidade que partilha dons, talentos, tempo e bens para que a evangelização alcance cada vez mais pessoas.</a:t>
            </a:r>
          </a:p>
          <a:p>
            <a:endParaRPr lang="pt-BR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A6C848-B3DA-195C-4986-44921B4F1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734754"/>
            <a:ext cx="6749550" cy="45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5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E99CD-2E4F-F4EF-B290-3B09D0F1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Oração Inicial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257B8-20A9-E365-90BE-ED1F2A21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Em nome do Pai, do Filho e do Espírito Santo. Amém.</a:t>
            </a:r>
            <a:endParaRPr lang="pt-BR" dirty="0"/>
          </a:p>
          <a:p>
            <a:r>
              <a:rPr lang="pt-BR" dirty="0"/>
              <a:t>Senhor Deus, agradecemos por nos reunir neste encontro de formação da Pastoral do Surdo. Iluminai-nos com o vosso Espírito Santo para que possamos compreender vossa Palavra e crescer na comunhão, na partilha e na corresponsabilidade.</a:t>
            </a:r>
          </a:p>
          <a:p>
            <a:r>
              <a:rPr lang="pt-BR" dirty="0"/>
              <a:t>Ensinai-nos a colocar nossos dons, talentos e recursos a serviço da missão, para que nossa pastoral seja cada vez mais acolhedora, inclusiva e comprometida com a evangelização. Que o exemplo da primeira comunidade cristã inspire nosso caminho e fortaleça nossa confiança em vossa providência.</a:t>
            </a:r>
          </a:p>
          <a:p>
            <a:r>
              <a:rPr lang="pt-BR" dirty="0"/>
              <a:t>Por Cristo, nosso Senhor. </a:t>
            </a:r>
            <a:r>
              <a:rPr lang="pt-BR" b="1" dirty="0"/>
              <a:t>Amém.</a:t>
            </a:r>
            <a:endParaRPr lang="pt-BR" dirty="0"/>
          </a:p>
          <a:p>
            <a:r>
              <a:rPr lang="pt-BR" b="1" dirty="0"/>
              <a:t>Amém.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06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1D329A-9B72-C463-60D9-77E9AA75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3700" b="1"/>
              <a:t>SUSTENTABILIDADE FINANCEIRA DA PASTORAL DO SURDO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4071C-0AB8-9E0F-2039-D137125C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multidão dos fiéis era um só coração e uma só alma." (At 4,32)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3E45BC-0877-F65A-906F-1B9D5136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33" r="20294" b="-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79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902F54-2317-4206-E63D-4C7CA507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000" b="1"/>
              <a:t>O QUE É SUSTENTABILIDADE PASTORAL?</a:t>
            </a:r>
            <a:endParaRPr lang="pt-BR" sz="30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AADB3-A166-65FE-362A-04468EDE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pt-BR" sz="2000"/>
              <a:t>Sustentabilidade não é apenas arrecadar dinheiro.</a:t>
            </a:r>
          </a:p>
          <a:p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garantir recursos </a:t>
            </a:r>
            <a:r>
              <a:rPr lang="pt-BR" sz="2000"/>
              <a:t>para:</a:t>
            </a:r>
          </a:p>
          <a:p>
            <a:pPr lvl="1"/>
            <a:r>
              <a:rPr lang="pt-BR" sz="2000"/>
              <a:t>Formação dos agentes;</a:t>
            </a:r>
          </a:p>
          <a:p>
            <a:pPr lvl="1"/>
            <a:r>
              <a:rPr lang="pt-BR" sz="2000"/>
              <a:t>Encontros e eventos;</a:t>
            </a:r>
          </a:p>
          <a:p>
            <a:pPr lvl="1"/>
            <a:r>
              <a:rPr lang="pt-BR" sz="2000"/>
              <a:t>Materiais pastorais;</a:t>
            </a:r>
          </a:p>
          <a:p>
            <a:pPr lvl="1"/>
            <a:r>
              <a:rPr lang="pt-BR" sz="2000"/>
              <a:t>Tradução e acessibilidade;</a:t>
            </a:r>
          </a:p>
          <a:p>
            <a:pPr lvl="1"/>
            <a:r>
              <a:rPr lang="pt-BR" sz="2000"/>
              <a:t>Evangelização das pessoas surdas;</a:t>
            </a:r>
          </a:p>
          <a:p>
            <a:pPr lvl="1"/>
            <a:r>
              <a:rPr lang="pt-BR" sz="2000"/>
              <a:t>Continuidade da missão.</a:t>
            </a:r>
          </a:p>
          <a:p>
            <a:r>
              <a:rPr lang="pt-BR" sz="2000" b="1"/>
              <a:t>Sem recursos, a missão enfraquece.</a:t>
            </a:r>
            <a:endParaRPr lang="pt-BR" sz="20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41FEA-C378-CB3B-ACEB-9A4CA450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58" y="640080"/>
            <a:ext cx="529894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BB1FA-5BAB-F664-91A8-A8F151A1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4600" b="1" dirty="0"/>
              <a:t>A COMUNIDADE CRISTÃ COMO MODELO</a:t>
            </a:r>
            <a:endParaRPr lang="pt-BR" sz="4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A82C04-00E8-A1B9-7F7F-923E56B1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542844"/>
          </a:xfrm>
        </p:spPr>
        <p:txBody>
          <a:bodyPr anchor="t">
            <a:normAutofit fontScale="92500"/>
          </a:bodyPr>
          <a:lstStyle/>
          <a:p>
            <a:r>
              <a:rPr lang="pt-BR" sz="3200" dirty="0"/>
              <a:t>At 4,32-35 apresenta uma comunidade:</a:t>
            </a:r>
          </a:p>
          <a:p>
            <a:pPr lvl="1"/>
            <a:r>
              <a:rPr lang="pt-BR" sz="3200" dirty="0"/>
              <a:t>Unida;</a:t>
            </a:r>
          </a:p>
          <a:p>
            <a:pPr lvl="1"/>
            <a:r>
              <a:rPr lang="pt-BR" sz="3200" dirty="0"/>
              <a:t>Solidária;</a:t>
            </a:r>
          </a:p>
          <a:p>
            <a:pPr lvl="1"/>
            <a:r>
              <a:rPr lang="pt-BR" sz="3200" dirty="0"/>
              <a:t>Comprometida;</a:t>
            </a:r>
          </a:p>
          <a:p>
            <a:pPr lvl="1"/>
            <a:r>
              <a:rPr lang="pt-BR" sz="3200" dirty="0"/>
              <a:t>Generosa;</a:t>
            </a:r>
          </a:p>
          <a:p>
            <a:pPr lvl="1"/>
            <a:r>
              <a:rPr lang="pt-BR" sz="3200" dirty="0"/>
              <a:t>Transparente.</a:t>
            </a:r>
          </a:p>
          <a:p>
            <a:r>
              <a:rPr lang="pt-BR" sz="3600" dirty="0"/>
              <a:t>O objetivo não era acumular riquezas. </a:t>
            </a:r>
            <a:r>
              <a:rPr lang="pt-BR" sz="3200" dirty="0"/>
              <a:t>O objetivo era:</a:t>
            </a:r>
          </a:p>
          <a:p>
            <a:r>
              <a:rPr lang="pt-BR" sz="3200" b="1" dirty="0"/>
              <a:t>“Ninguém passava necessidade.”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109A35-2C48-8074-3D7A-900D0D84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91" r="26610" b="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807EEF-170E-24A9-B5B0-08D05717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4600" b="1"/>
              <a:t>CINCO PILARES DA SUSTENTABILIDADE</a:t>
            </a:r>
            <a:endParaRPr lang="pt-BR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F076A1-A5BB-345A-2239-9E607F6D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t-BR" sz="2200" b="1" dirty="0"/>
              <a:t>1. Espiritualidade da Partilha</a:t>
            </a:r>
            <a:endParaRPr lang="pt-BR" sz="2200" dirty="0"/>
          </a:p>
          <a:p>
            <a:pPr lvl="1"/>
            <a:r>
              <a:rPr lang="pt-BR" sz="2200" dirty="0"/>
              <a:t>Tudo é dom de Deus.</a:t>
            </a:r>
          </a:p>
          <a:p>
            <a:r>
              <a:rPr lang="pt-BR" sz="2200" b="1" dirty="0"/>
              <a:t>2. Corresponsabilidade</a:t>
            </a:r>
            <a:endParaRPr lang="pt-BR" sz="2200" dirty="0"/>
          </a:p>
          <a:p>
            <a:pPr lvl="1"/>
            <a:r>
              <a:rPr lang="pt-BR" sz="2200" dirty="0"/>
              <a:t>Todos ajudam.</a:t>
            </a:r>
          </a:p>
          <a:p>
            <a:r>
              <a:rPr lang="pt-BR" sz="2200" b="1" dirty="0"/>
              <a:t>3. Transparência</a:t>
            </a:r>
            <a:endParaRPr lang="pt-BR" sz="2200" dirty="0"/>
          </a:p>
          <a:p>
            <a:pPr lvl="1"/>
            <a:r>
              <a:rPr lang="pt-BR" sz="2200" dirty="0"/>
              <a:t>Prestação de contas.</a:t>
            </a:r>
          </a:p>
          <a:p>
            <a:r>
              <a:rPr lang="pt-BR" sz="2200" b="1" dirty="0"/>
              <a:t>4. Organização</a:t>
            </a:r>
            <a:endParaRPr lang="pt-BR" sz="2200" dirty="0"/>
          </a:p>
          <a:p>
            <a:pPr lvl="1"/>
            <a:r>
              <a:rPr lang="pt-BR" sz="2200" dirty="0"/>
              <a:t>Planejamento financeiro.</a:t>
            </a:r>
          </a:p>
          <a:p>
            <a:r>
              <a:rPr lang="pt-BR" sz="2200" b="1" dirty="0"/>
              <a:t>5. Missão</a:t>
            </a:r>
            <a:endParaRPr lang="pt-BR" sz="2200" dirty="0"/>
          </a:p>
          <a:p>
            <a:pPr lvl="1"/>
            <a:r>
              <a:rPr lang="pt-BR" sz="2200" dirty="0"/>
              <a:t>Os recursos existem para evangelizar.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58C6EB-2B8A-04C8-37A5-44A2495D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16" r="22139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94CB35-49CD-6EC1-6539-188D6142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 b="1" dirty="0"/>
              <a:t>O EXEMPLO DE BARNABÉ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1433F5-4D58-5538-38BC-B38EA130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40438"/>
            <a:ext cx="6463916" cy="4469887"/>
          </a:xfrm>
        </p:spPr>
        <p:txBody>
          <a:bodyPr>
            <a:normAutofit fontScale="92500"/>
          </a:bodyPr>
          <a:lstStyle/>
          <a:p>
            <a:r>
              <a:rPr lang="pt-BR" dirty="0"/>
              <a:t>At 4,36-37</a:t>
            </a:r>
          </a:p>
          <a:p>
            <a:r>
              <a:rPr lang="pt-BR" dirty="0"/>
              <a:t>Barnabé:</a:t>
            </a:r>
          </a:p>
          <a:p>
            <a:pPr lvl="1"/>
            <a:r>
              <a:rPr lang="pt-BR" sz="2800" dirty="0"/>
              <a:t>Percebeu a necessidade;</a:t>
            </a:r>
          </a:p>
          <a:p>
            <a:pPr lvl="1"/>
            <a:r>
              <a:rPr lang="pt-BR" sz="2800" dirty="0"/>
              <a:t>Colocou seus bens a serviço da missão;</a:t>
            </a:r>
          </a:p>
          <a:p>
            <a:pPr lvl="1"/>
            <a:r>
              <a:rPr lang="pt-BR" sz="2800" dirty="0"/>
              <a:t>Fez sua contribuição com alegria;</a:t>
            </a:r>
          </a:p>
          <a:p>
            <a:pPr lvl="1"/>
            <a:r>
              <a:rPr lang="pt-BR" sz="2800" dirty="0"/>
              <a:t>Tornou-se instrumento de comunhão.</a:t>
            </a:r>
          </a:p>
          <a:p>
            <a:r>
              <a:rPr lang="pt-BR" b="1" dirty="0"/>
              <a:t>Pergunta</a:t>
            </a:r>
            <a:endParaRPr lang="pt-BR" dirty="0"/>
          </a:p>
          <a:p>
            <a:r>
              <a:rPr lang="pt-BR" dirty="0"/>
              <a:t>Quem são os "Barnabés" da nossa Pastoral do Surdo?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75CD5D-D619-07F7-96B7-7BC3A66E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6" r="24583"/>
          <a:stretch>
            <a:fillRect/>
          </a:stretch>
        </p:blipFill>
        <p:spPr>
          <a:xfrm>
            <a:off x="8429625" y="1397405"/>
            <a:ext cx="3236864" cy="480522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C1E9FA-CB7C-03DB-FB02-D0D470C8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 b="1" dirty="0"/>
              <a:t>O ALERTA DE ANANIAS E SAFIRA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6AF7E-721B-B1E7-7A08-9F744448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061836"/>
            <a:ext cx="5406641" cy="405429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At 5,1-11</a:t>
            </a:r>
          </a:p>
          <a:p>
            <a:r>
              <a:rPr lang="pt-BR" dirty="0"/>
              <a:t>O problema não foi guardar parte do dinheiro.</a:t>
            </a:r>
          </a:p>
          <a:p>
            <a:r>
              <a:rPr lang="pt-BR" dirty="0"/>
              <a:t>O problema foi:</a:t>
            </a:r>
          </a:p>
          <a:p>
            <a:pPr lvl="1"/>
            <a:r>
              <a:rPr lang="pt-BR" sz="2800" dirty="0"/>
              <a:t>Falta de sinceridade;</a:t>
            </a:r>
          </a:p>
          <a:p>
            <a:pPr lvl="1"/>
            <a:r>
              <a:rPr lang="pt-BR" sz="2800" dirty="0"/>
              <a:t>Aparência de generosidade;</a:t>
            </a:r>
          </a:p>
          <a:p>
            <a:pPr lvl="1"/>
            <a:r>
              <a:rPr lang="pt-BR" sz="2800" dirty="0"/>
              <a:t>Falta de transparência.</a:t>
            </a:r>
          </a:p>
          <a:p>
            <a:r>
              <a:rPr lang="pt-BR" b="1" dirty="0"/>
              <a:t>Lição para a pastoral</a:t>
            </a:r>
            <a:endParaRPr lang="pt-BR" dirty="0"/>
          </a:p>
          <a:p>
            <a:pPr lvl="1"/>
            <a:r>
              <a:rPr lang="pt-BR" sz="2800" dirty="0"/>
              <a:t>Confiança é patrimônio.</a:t>
            </a: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5699F7-ECF3-84C9-DF45-9D469B65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380909"/>
            <a:ext cx="4788505" cy="336392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235925-E7AB-FFB0-0D5E-ECAE1215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b="1" dirty="0"/>
              <a:t>ORGANIZAÇÃO FINANCEIRA</a:t>
            </a:r>
            <a:endParaRPr lang="pt-BR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58484E-690A-23CA-D5DA-0E597091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 práticas: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anual;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custo específico;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das entradas e saídas;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contas;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periódicos;</a:t>
            </a:r>
          </a:p>
          <a:p>
            <a:pPr lvl="1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ou equipe de apoio.</a:t>
            </a: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gera credibilidade.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A4C538-8A1C-3A16-DD2E-082A7536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1" r="-2" b="40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471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FORMAÇÃO: SUSTENTABILIDADE FINANCEIRA DA PASTORAL DO SURDO</vt:lpstr>
      <vt:lpstr>Oração Inicial</vt:lpstr>
      <vt:lpstr>SUSTENTABILIDADE FINANCEIRA DA PASTORAL DO SURDO</vt:lpstr>
      <vt:lpstr>O QUE É SUSTENTABILIDADE PASTORAL?</vt:lpstr>
      <vt:lpstr>A COMUNIDADE CRISTÃ COMO MODELO</vt:lpstr>
      <vt:lpstr>CINCO PILARES DA SUSTENTABILIDADE</vt:lpstr>
      <vt:lpstr>O EXEMPLO DE BARNABÉ</vt:lpstr>
      <vt:lpstr>O ALERTA DE ANANIAS E SAFIRA</vt:lpstr>
      <vt:lpstr>ORGANIZAÇÃO FINANCEIRA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2026-06-11T11:02:34Z</dcterms:created>
  <dcterms:modified xsi:type="dcterms:W3CDTF">2026-06-11T12:41:42Z</dcterms:modified>
</cp:coreProperties>
</file>